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5"/>
  </p:notesMasterIdLst>
  <p:sldIdLst>
    <p:sldId id="256" r:id="rId2"/>
    <p:sldId id="472" r:id="rId3"/>
    <p:sldId id="525" r:id="rId4"/>
    <p:sldId id="514" r:id="rId5"/>
    <p:sldId id="471" r:id="rId6"/>
    <p:sldId id="375" r:id="rId7"/>
    <p:sldId id="527" r:id="rId8"/>
    <p:sldId id="528" r:id="rId9"/>
    <p:sldId id="473" r:id="rId10"/>
    <p:sldId id="474" r:id="rId11"/>
    <p:sldId id="475" r:id="rId12"/>
    <p:sldId id="476" r:id="rId13"/>
    <p:sldId id="477" r:id="rId14"/>
    <p:sldId id="479" r:id="rId15"/>
    <p:sldId id="334" r:id="rId16"/>
    <p:sldId id="383" r:id="rId17"/>
    <p:sldId id="275" r:id="rId18"/>
    <p:sldId id="506" r:id="rId19"/>
    <p:sldId id="277" r:id="rId20"/>
    <p:sldId id="278" r:id="rId21"/>
    <p:sldId id="376" r:id="rId22"/>
    <p:sldId id="279" r:id="rId23"/>
    <p:sldId id="280" r:id="rId24"/>
    <p:sldId id="281" r:id="rId25"/>
    <p:sldId id="282" r:id="rId26"/>
    <p:sldId id="273" r:id="rId27"/>
    <p:sldId id="283" r:id="rId28"/>
    <p:sldId id="284" r:id="rId29"/>
    <p:sldId id="285" r:id="rId30"/>
    <p:sldId id="484" r:id="rId31"/>
    <p:sldId id="286" r:id="rId32"/>
    <p:sldId id="287" r:id="rId33"/>
    <p:sldId id="288" r:id="rId34"/>
    <p:sldId id="289" r:id="rId35"/>
    <p:sldId id="293" r:id="rId36"/>
    <p:sldId id="294" r:id="rId37"/>
    <p:sldId id="299" r:id="rId38"/>
    <p:sldId id="301" r:id="rId39"/>
    <p:sldId id="302" r:id="rId40"/>
    <p:sldId id="304" r:id="rId41"/>
    <p:sldId id="305" r:id="rId42"/>
    <p:sldId id="309" r:id="rId43"/>
    <p:sldId id="310" r:id="rId44"/>
    <p:sldId id="311" r:id="rId45"/>
    <p:sldId id="306" r:id="rId46"/>
    <p:sldId id="451" r:id="rId47"/>
    <p:sldId id="318" r:id="rId48"/>
    <p:sldId id="319" r:id="rId49"/>
    <p:sldId id="320" r:id="rId50"/>
    <p:sldId id="321" r:id="rId51"/>
    <p:sldId id="329" r:id="rId52"/>
    <p:sldId id="328" r:id="rId53"/>
    <p:sldId id="330" r:id="rId54"/>
    <p:sldId id="323" r:id="rId55"/>
    <p:sldId id="529" r:id="rId56"/>
    <p:sldId id="532" r:id="rId57"/>
    <p:sldId id="530" r:id="rId58"/>
    <p:sldId id="384" r:id="rId59"/>
    <p:sldId id="427" r:id="rId60"/>
    <p:sldId id="487" r:id="rId61"/>
    <p:sldId id="489" r:id="rId62"/>
    <p:sldId id="430" r:id="rId63"/>
    <p:sldId id="498" r:id="rId64"/>
    <p:sldId id="486" r:id="rId65"/>
    <p:sldId id="535" r:id="rId66"/>
    <p:sldId id="485" r:id="rId67"/>
    <p:sldId id="533" r:id="rId68"/>
    <p:sldId id="415" r:id="rId69"/>
    <p:sldId id="416" r:id="rId70"/>
    <p:sldId id="417" r:id="rId71"/>
    <p:sldId id="431" r:id="rId72"/>
    <p:sldId id="419" r:id="rId73"/>
    <p:sldId id="503" r:id="rId74"/>
    <p:sldId id="508" r:id="rId75"/>
    <p:sldId id="509" r:id="rId76"/>
    <p:sldId id="513" r:id="rId77"/>
    <p:sldId id="510" r:id="rId78"/>
    <p:sldId id="511" r:id="rId79"/>
    <p:sldId id="518" r:id="rId80"/>
    <p:sldId id="519" r:id="rId81"/>
    <p:sldId id="520" r:id="rId82"/>
    <p:sldId id="523" r:id="rId83"/>
    <p:sldId id="521" r:id="rId84"/>
    <p:sldId id="524" r:id="rId85"/>
    <p:sldId id="534" r:id="rId86"/>
    <p:sldId id="531" r:id="rId87"/>
    <p:sldId id="385" r:id="rId88"/>
    <p:sldId id="406" r:id="rId89"/>
    <p:sldId id="516" r:id="rId90"/>
    <p:sldId id="408" r:id="rId91"/>
    <p:sldId id="517" r:id="rId92"/>
    <p:sldId id="407" r:id="rId93"/>
    <p:sldId id="536" r:id="rId94"/>
  </p:sldIdLst>
  <p:sldSz cx="14630400" cy="8229600"/>
  <p:notesSz cx="6858000" cy="9144000"/>
  <p:defaultTextStyle>
    <a:defPPr>
      <a:defRPr lang="fr-FR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6492F"/>
    <a:srgbClr val="1DA1F2"/>
    <a:srgbClr val="3C5A99"/>
    <a:srgbClr val="B5CBE7"/>
    <a:srgbClr val="BE0204"/>
    <a:srgbClr val="B5CBD5"/>
    <a:srgbClr val="38708A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5" autoAdjust="0"/>
    <p:restoredTop sz="83483" autoAdjust="0"/>
  </p:normalViewPr>
  <p:slideViewPr>
    <p:cSldViewPr snapToGrid="0">
      <p:cViewPr varScale="1">
        <p:scale>
          <a:sx n="94" d="100"/>
          <a:sy n="94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0B36B-F1FE-4C66-BF46-9CEE18C24645}" type="datetimeFigureOut">
              <a:rPr lang="fr-FR" smtClean="0"/>
              <a:t>14/11/2018</a:t>
            </a:fld>
            <a:endParaRPr lang="fr-F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fr-F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4DCA1-5A28-4407-90A8-A8CD95D13280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88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8547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CERTAIN DENTRE EUX</a:t>
            </a:r>
            <a:r>
              <a:rPr lang="fr-FR" baseline="0" dirty="0" smtClean="0"/>
              <a:t> SERONS AMIS AUX RESEAUX SOCIAUX FB</a:t>
            </a:r>
          </a:p>
          <a:p>
            <a:endParaRPr lang="fr-FR" baseline="0" dirty="0" smtClean="0"/>
          </a:p>
          <a:p>
            <a:r>
              <a:rPr lang="fr-FR" baseline="0" dirty="0" smtClean="0"/>
              <a:t>ET BIEN….</a:t>
            </a:r>
            <a:endParaRPr lang="fr-FR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850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MAIS AUSSI IL Y EN DES AUTRES QUI SON ABBONNES</a:t>
            </a:r>
            <a:r>
              <a:rPr lang="fr-FR" baseline="0" dirty="0" smtClean="0"/>
              <a:t> AUX TWITTES DES AUTRES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143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</a:t>
            </a:r>
            <a:r>
              <a:rPr lang="fr-FR" baseline="0" dirty="0" smtClean="0"/>
              <a:t> EN A DES AUTTRES QUI SUIVENT LES MIS A JOURS PROFFESSIONELES </a:t>
            </a:r>
          </a:p>
          <a:p>
            <a:endParaRPr lang="fr-FR" baseline="0" dirty="0" smtClean="0"/>
          </a:p>
          <a:p>
            <a:r>
              <a:rPr lang="fr-FR" baseline="0" dirty="0" smtClean="0"/>
              <a:t>ALORS UN GRAPH NOUS AIDE A MODELES CES RELATIONS</a:t>
            </a:r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35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Nous parlons d’un graph multicouches LORSQUE les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ENTITIES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sont reliés par des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RELATIONS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différents types des relations</a:t>
            </a:r>
            <a:endParaRPr lang="fr-FR" sz="144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799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L'OBJECTIF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cette thèse est d'utiliser la visualisation d'informations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PROPOSER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nouvelles approches visuelles afin d'aider l'utilisateur à analyser et mieux comprendre les données.</a:t>
            </a:r>
            <a:endParaRPr lang="fr-FR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54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JE VOUS PRESENT</a:t>
            </a:r>
            <a:r>
              <a:rPr lang="en-US" b="1" baseline="0" dirty="0" smtClean="0"/>
              <a:t> LE PLAN DE MON EXPOSE : </a:t>
            </a:r>
          </a:p>
          <a:p>
            <a:r>
              <a:rPr lang="en-US" baseline="0" dirty="0" err="1" smtClean="0"/>
              <a:t>D”abord</a:t>
            </a:r>
            <a:r>
              <a:rPr lang="en-US" baseline="0" dirty="0" smtClean="0"/>
              <a:t> …</a:t>
            </a:r>
          </a:p>
          <a:p>
            <a:r>
              <a:rPr lang="en-US" baseline="0" dirty="0" err="1" smtClean="0"/>
              <a:t>Ensuite</a:t>
            </a:r>
            <a:r>
              <a:rPr lang="en-US" baseline="0" dirty="0" smtClean="0"/>
              <a:t> ..</a:t>
            </a:r>
          </a:p>
          <a:p>
            <a:r>
              <a:rPr lang="en-US" baseline="0" dirty="0" smtClean="0"/>
              <a:t>Et </a:t>
            </a:r>
            <a:r>
              <a:rPr lang="en-US" baseline="0" dirty="0" err="1" smtClean="0"/>
              <a:t>finalmente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vais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vous</a:t>
            </a:r>
            <a:r>
              <a:rPr lang="en-US" baseline="0" dirty="0" smtClean="0"/>
              <a:t> presenter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concluson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25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954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quel mois cette utilisateur</a:t>
            </a:r>
            <a:r>
              <a:rPr lang="fr-FR" baseline="0" dirty="0" smtClean="0"/>
              <a:t> à écouté plus de chansons du SOUL JAZZ</a:t>
            </a:r>
          </a:p>
          <a:p>
            <a:endParaRPr lang="fr-FR" baseline="0" dirty="0" smtClean="0"/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*De tous les </a:t>
            </a:r>
            <a:r>
              <a:rPr lang="fr-FR" baseline="0" dirty="0" err="1" smtClean="0"/>
              <a:t>categories</a:t>
            </a:r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865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570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u="sng" dirty="0" smtClean="0"/>
              <a:t>LES AVANTAGE DES STACKEDGRAPH POUR EMPILER CEST QU4ON</a:t>
            </a:r>
            <a:r>
              <a:rPr lang="fr-FR" u="sng" baseline="0" dirty="0" smtClean="0"/>
              <a:t> BOIT LA SUMME TOTAL DANS LES COUCHES</a:t>
            </a:r>
          </a:p>
          <a:p>
            <a:endParaRPr lang="fr-FR" u="sng" baseline="0" dirty="0" smtClean="0"/>
          </a:p>
          <a:p>
            <a:r>
              <a:rPr lang="fr-FR" b="1" u="sng" baseline="0" dirty="0" smtClean="0"/>
              <a:t>COMPARER</a:t>
            </a:r>
          </a:p>
          <a:p>
            <a:endParaRPr lang="fr-FR" u="sng" baseline="0" dirty="0" smtClean="0"/>
          </a:p>
          <a:p>
            <a:r>
              <a:rPr lang="fr-FR" dirty="0" smtClean="0"/>
              <a:t>plus grand nombre de chansons entendus par cette utilisateur</a:t>
            </a:r>
            <a:endParaRPr lang="fr-FR" i="0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88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087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Une variante des Stacked graphs sont les </a:t>
            </a:r>
            <a:r>
              <a:rPr lang="fr-FR" b="1" dirty="0" smtClean="0"/>
              <a:t>STREAMGRAPHS</a:t>
            </a:r>
          </a:p>
          <a:p>
            <a:endParaRPr lang="fr-FR" b="1" dirty="0" smtClean="0"/>
          </a:p>
          <a:p>
            <a:r>
              <a:rPr lang="fr-FR" b="1" u="sng" dirty="0" smtClean="0"/>
              <a:t>PAS DE </a:t>
            </a:r>
            <a:r>
              <a:rPr lang="fr-FR" b="1" u="sng" baseline="0" dirty="0" smtClean="0"/>
              <a:t>BASELINE</a:t>
            </a:r>
          </a:p>
          <a:p>
            <a:endParaRPr lang="fr-FR" b="1" u="sng" baseline="0" dirty="0" smtClean="0"/>
          </a:p>
          <a:p>
            <a:r>
              <a:rPr lang="fr-FR" b="1" u="sng" baseline="0" dirty="0" smtClean="0"/>
              <a:t>PARELER DE JEUNE ET DIFFERENCES AVEC STACKED GRAPH (VERDE CLARO? VIOLETA? O PICOS°</a:t>
            </a:r>
          </a:p>
          <a:p>
            <a:endParaRPr lang="fr-FR" b="1" u="sng" baseline="0" dirty="0" smtClean="0"/>
          </a:p>
          <a:p>
            <a:r>
              <a:rPr lang="fr-FR" b="1" u="sng" baseline="0" dirty="0" smtClean="0"/>
              <a:t>ON PRIVILEGIE PAS DE FLUX</a:t>
            </a:r>
            <a:endParaRPr lang="fr-FR" b="1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8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CEPENDANT </a:t>
            </a:r>
            <a:r>
              <a:rPr lang="fr-FR" b="1" baseline="0" dirty="0" smtClean="0"/>
              <a:t> </a:t>
            </a:r>
            <a:r>
              <a:rPr lang="fr-FR" b="0" i="0" dirty="0" smtClean="0"/>
              <a:t>Comme d’autres visualisations, </a:t>
            </a:r>
            <a:r>
              <a:rPr lang="fr-FR" b="0" i="0" dirty="0" err="1" smtClean="0"/>
              <a:t>StreamGraphs</a:t>
            </a:r>
            <a:r>
              <a:rPr lang="fr-FR" b="0" i="0" dirty="0" smtClean="0"/>
              <a:t> SUFFRENT des problèmes </a:t>
            </a:r>
            <a:r>
              <a:rPr lang="fr-FR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Surcharge ET</a:t>
            </a:r>
            <a:r>
              <a:rPr lang="fr-FR" sz="16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LISIBILITE</a:t>
            </a:r>
            <a:r>
              <a:rPr lang="fr-FR" b="0" i="0" dirty="0" smtClean="0"/>
              <a:t>.</a:t>
            </a:r>
          </a:p>
          <a:p>
            <a:endParaRPr lang="fr-FR" b="0" i="0" dirty="0" smtClean="0"/>
          </a:p>
          <a:p>
            <a:r>
              <a:rPr lang="fr-FR" b="1" i="0" dirty="0" smtClean="0"/>
              <a:t>EMPILER</a:t>
            </a:r>
            <a:r>
              <a:rPr lang="fr-FR" b="0" i="0" dirty="0" smtClean="0"/>
              <a:t> de nombreux TS les uns sur les autres </a:t>
            </a:r>
            <a:r>
              <a:rPr lang="fr-FR" b="1" i="0" dirty="0" smtClean="0"/>
              <a:t>AUGMENTE</a:t>
            </a:r>
            <a:r>
              <a:rPr lang="fr-FR" b="0" i="0" dirty="0" smtClean="0"/>
              <a:t> le</a:t>
            </a:r>
            <a:r>
              <a:rPr lang="fr-FR" b="0" i="0" baseline="0" dirty="0" smtClean="0"/>
              <a:t> encombrement visuelle</a:t>
            </a:r>
            <a:r>
              <a:rPr lang="fr-FR" b="0" i="0" dirty="0" smtClean="0"/>
              <a:t>, </a:t>
            </a:r>
          </a:p>
          <a:p>
            <a:r>
              <a:rPr lang="fr-FR" b="0" i="0" dirty="0" smtClean="0"/>
              <a:t>ce qui rend plus difficile </a:t>
            </a:r>
            <a:r>
              <a:rPr lang="fr-FR" b="1" i="0" dirty="0" smtClean="0"/>
              <a:t>COMPARAR</a:t>
            </a:r>
            <a:r>
              <a:rPr lang="fr-FR" b="0" i="0" dirty="0" smtClean="0"/>
              <a:t> et </a:t>
            </a:r>
            <a:r>
              <a:rPr lang="fr-FR" b="1" i="0" dirty="0" smtClean="0"/>
              <a:t>INTERAGIR</a:t>
            </a:r>
            <a:r>
              <a:rPr lang="fr-FR" b="0" i="0" dirty="0" smtClean="0"/>
              <a:t> avec les couches.</a:t>
            </a:r>
            <a:endParaRPr lang="fr-FR" b="0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736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CETTE PROBLEMATIQUE</a:t>
            </a:r>
            <a:r>
              <a:rPr lang="fr-FR" b="1" baseline="0" dirty="0" smtClean="0"/>
              <a:t> AUGMENTE QUAND LE ST SONT LONGUES</a:t>
            </a:r>
            <a:endParaRPr lang="fr-FR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23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INTERAGIR ET COMPARER POUR</a:t>
            </a:r>
            <a:r>
              <a:rPr lang="fr-FR" baseline="0" dirty="0" smtClean="0"/>
              <a:t> OBTENIR DE LINFORMATION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374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MOTIFS,</a:t>
            </a:r>
            <a:r>
              <a:rPr lang="fr-FR" baseline="0" dirty="0" smtClean="0"/>
              <a:t> PICS, AU FIL DU TEMPS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231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MIEUX PARLER (ON</a:t>
            </a:r>
            <a:r>
              <a:rPr lang="fr-FR" b="1" u="sng" baseline="0" dirty="0" smtClean="0"/>
              <a:t> UTILISE L HIERARCHIE POUR RESOUDRE LE PROBLEME DE SOURCHRGE)</a:t>
            </a:r>
            <a:endParaRPr lang="fr-FR" b="1" u="sng" dirty="0" smtClean="0"/>
          </a:p>
          <a:p>
            <a:endParaRPr lang="fr-FR" b="1" dirty="0" smtClean="0"/>
          </a:p>
          <a:p>
            <a:r>
              <a:rPr lang="fr-FR" b="1" dirty="0" smtClean="0"/>
              <a:t>Une technique </a:t>
            </a:r>
            <a:r>
              <a:rPr lang="fr-FR" dirty="0" smtClean="0"/>
              <a:t>pour traiter ce type de problèmes consiste à organiser ST dans une structure HERARCHIQUE.</a:t>
            </a:r>
          </a:p>
          <a:p>
            <a:endParaRPr lang="fr-FR" dirty="0" smtClean="0"/>
          </a:p>
          <a:p>
            <a:r>
              <a:rPr lang="fr-FR" dirty="0" smtClean="0"/>
              <a:t>Par exemple, dans le domaine de la musique, </a:t>
            </a:r>
          </a:p>
          <a:p>
            <a:r>
              <a:rPr lang="fr-FR" b="1" dirty="0" smtClean="0"/>
              <a:t>LES ST </a:t>
            </a:r>
            <a:r>
              <a:rPr lang="fr-FR" dirty="0" smtClean="0"/>
              <a:t>pourrait représenter la force des genres musicaux</a:t>
            </a:r>
            <a:r>
              <a:rPr lang="fr-FR" baseline="0" dirty="0" smtClean="0"/>
              <a:t> </a:t>
            </a:r>
            <a:r>
              <a:rPr lang="fr-FR" dirty="0" smtClean="0"/>
              <a:t>au fil du temps. Comme Alternative </a:t>
            </a:r>
            <a:r>
              <a:rPr lang="fr-FR" dirty="0" err="1" smtClean="0"/>
              <a:t>Metal</a:t>
            </a:r>
            <a:r>
              <a:rPr lang="fr-FR" dirty="0" smtClean="0"/>
              <a:t>, Power </a:t>
            </a:r>
            <a:r>
              <a:rPr lang="fr-FR" dirty="0" err="1" smtClean="0"/>
              <a:t>Metal</a:t>
            </a:r>
            <a:r>
              <a:rPr lang="fr-FR" dirty="0" smtClean="0"/>
              <a:t>, etc.</a:t>
            </a:r>
          </a:p>
          <a:p>
            <a:endParaRPr lang="fr-FR" dirty="0" smtClean="0"/>
          </a:p>
          <a:p>
            <a:r>
              <a:rPr lang="fr-FR" b="1" dirty="0" smtClean="0"/>
              <a:t>CES GENRES</a:t>
            </a:r>
            <a:endParaRPr lang="fr-FR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168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PEUVENT</a:t>
            </a:r>
            <a:r>
              <a:rPr lang="fr-FR" b="1" baseline="0" dirty="0" smtClean="0"/>
              <a:t> ETRE</a:t>
            </a:r>
            <a:r>
              <a:rPr lang="fr-FR" b="1" dirty="0" smtClean="0"/>
              <a:t> AGREGE</a:t>
            </a:r>
            <a:r>
              <a:rPr lang="fr-FR" b="1" baseline="0" dirty="0" smtClean="0"/>
              <a:t> </a:t>
            </a:r>
            <a:r>
              <a:rPr lang="fr-FR" b="1" dirty="0" smtClean="0"/>
              <a:t>DANS UN HAUT NIVEAU D'ABSTRACTION </a:t>
            </a:r>
            <a:r>
              <a:rPr lang="fr-FR" dirty="0" smtClean="0"/>
              <a:t>(par exemple dans la catégorie METAL)</a:t>
            </a:r>
          </a:p>
          <a:p>
            <a:endParaRPr lang="fr-FR" dirty="0" smtClean="0"/>
          </a:p>
          <a:p>
            <a:r>
              <a:rPr lang="fr-FR" dirty="0" smtClean="0"/>
              <a:t>L'épaisseur de </a:t>
            </a:r>
            <a:r>
              <a:rPr lang="fr-FR" b="1" dirty="0" smtClean="0"/>
              <a:t>CE NOUVEAU </a:t>
            </a:r>
            <a:r>
              <a:rPr lang="fr-FR" dirty="0" smtClean="0"/>
              <a:t>niveau agrégé est égale à la </a:t>
            </a:r>
            <a:r>
              <a:rPr lang="fr-FR" b="1" dirty="0" smtClean="0"/>
              <a:t>SOMME</a:t>
            </a:r>
            <a:r>
              <a:rPr lang="fr-FR" dirty="0" smtClean="0"/>
              <a:t> des éléments correspondants du groupe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924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sûr</a:t>
            </a:r>
            <a:r>
              <a:rPr lang="fr-FR" sz="144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ce processus est également inverse</a:t>
            </a:r>
            <a:br>
              <a:rPr lang="fr-FR" sz="144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44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fr-FR" sz="144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44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 exemple, la DESAGREGATION</a:t>
            </a:r>
            <a:r>
              <a:rPr lang="fr-FR" sz="144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44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</a:t>
            </a:r>
            <a:r>
              <a:rPr lang="fr-FR" sz="144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genre </a:t>
            </a:r>
            <a:r>
              <a:rPr lang="fr-FR" sz="144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</a:t>
            </a:r>
            <a:r>
              <a:rPr lang="fr-FR" sz="144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sous-catégories</a:t>
            </a:r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955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u="sng" dirty="0" smtClean="0"/>
              <a:t>UTILISE LA HIERARCHIE</a:t>
            </a:r>
            <a:endParaRPr lang="fr-FR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413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ELLE EST BASSE SUR</a:t>
            </a:r>
            <a:r>
              <a:rPr lang="en-US" baseline="0" dirty="0" smtClean="0"/>
              <a:t> 4 COMPONENTS VISUALLES INTERACTIVES</a:t>
            </a:r>
            <a:endParaRPr lang="fr-FR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81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C’EST AINSI QUE NOUS POUVONS TROUVER DE DONNEES QUI EVOLUENT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dans le temps APPELLES DYNAMIQUES</a:t>
            </a:r>
            <a:endParaRPr lang="en-US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062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679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33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u="sng" dirty="0" smtClean="0"/>
              <a:t>Le </a:t>
            </a:r>
            <a:r>
              <a:rPr lang="fr-FR" u="sng" dirty="0" err="1" smtClean="0"/>
              <a:t>controleur</a:t>
            </a:r>
            <a:r>
              <a:rPr lang="fr-FR" u="sng" dirty="0" smtClean="0"/>
              <a:t> </a:t>
            </a:r>
            <a:r>
              <a:rPr lang="fr-FR" u="sng" dirty="0" err="1" smtClean="0"/>
              <a:t>gerer</a:t>
            </a:r>
            <a:r>
              <a:rPr lang="fr-FR" u="sng" baseline="0" dirty="0" smtClean="0"/>
              <a:t> les longueurs dans la vue multiresolution</a:t>
            </a:r>
            <a:endParaRPr lang="fr-FR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765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40" b="1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DECRIRE</a:t>
            </a:r>
          </a:p>
          <a:p>
            <a:endParaRPr lang="en-US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Comment </a:t>
            </a:r>
            <a:r>
              <a:rPr lang="en-US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l’interaction</a:t>
            </a:r>
            <a:r>
              <a:rPr lang="en-US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avec la </a:t>
            </a:r>
            <a:r>
              <a:rPr lang="en-US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hiérarchie</a:t>
            </a:r>
            <a:r>
              <a:rPr lang="en-US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niveau</a:t>
            </a:r>
            <a:r>
              <a:rPr lang="en-US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détails</a:t>
            </a:r>
            <a:r>
              <a:rPr lang="en-US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affichés</a:t>
            </a:r>
            <a:endParaRPr lang="en-US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varier la granularité de l’information dans la vue multiresolution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195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 nous allons</a:t>
            </a:r>
            <a:r>
              <a:rPr lang="fr-FR" baseline="0" dirty="0" smtClean="0"/>
              <a:t> passer d’une </a:t>
            </a:r>
            <a:r>
              <a:rPr lang="fr-FR" b="1" baseline="0" dirty="0" smtClean="0"/>
              <a:t>représentation Streamgraph </a:t>
            </a:r>
            <a:r>
              <a:rPr lang="fr-FR" baseline="0" dirty="0" smtClean="0"/>
              <a:t>avec des problèmes lorsque les ST sont multiples et longues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A une </a:t>
            </a:r>
            <a:r>
              <a:rPr lang="fr-FR" b="1" baseline="0" dirty="0" smtClean="0"/>
              <a:t>vue multiresolution </a:t>
            </a:r>
            <a:r>
              <a:rPr lang="fr-FR" baseline="0" dirty="0" smtClean="0"/>
              <a:t>ou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960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A une </a:t>
            </a:r>
            <a:r>
              <a:rPr lang="fr-FR" b="1" baseline="0" dirty="0" smtClean="0"/>
              <a:t>vue multiresolution </a:t>
            </a:r>
            <a:r>
              <a:rPr lang="fr-FR" baseline="0" dirty="0" smtClean="0"/>
              <a:t>ou</a:t>
            </a:r>
            <a:r>
              <a:rPr lang="fr-FR" baseline="0" dirty="0"/>
              <a:t> </a:t>
            </a:r>
            <a:r>
              <a:rPr lang="fr-FR" baseline="0" dirty="0" smtClean="0"/>
              <a:t>les ST sont montres à différents niveaux d’abstraction</a:t>
            </a:r>
            <a:endParaRPr lang="fr-FR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837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PARLER DE FC APRES DE PAS DE TEMPS</a:t>
            </a:r>
          </a:p>
          <a:p>
            <a:endParaRPr lang="en-US" sz="1600" b="0" i="0" u="sng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6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DISTORTION X (LES PAS DE TEMPS) PERO NO Y SINO NO PODRIAMOS COMPARAR DES SERIES</a:t>
            </a:r>
          </a:p>
          <a:p>
            <a:r>
              <a:rPr lang="en-US" sz="160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DISTORTION EN X ON OBTIEN UN SORT DE FISHEYE</a:t>
            </a: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Vue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multirésoluton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basée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sur </a:t>
            </a:r>
            <a:r>
              <a:rPr lang="en-US" sz="16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l’approche</a:t>
            </a:r>
            <a:r>
              <a:rPr lang="en-US" sz="16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FOCUS+CONTEXTE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pour </a:t>
            </a:r>
            <a:r>
              <a:rPr lang="fr-FR" sz="16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montrer </a:t>
            </a:r>
            <a:r>
              <a:rPr lang="fr-FR" sz="16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differents</a:t>
            </a:r>
            <a:r>
              <a:rPr lang="fr-FR" sz="16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6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niveux</a:t>
            </a:r>
            <a:r>
              <a:rPr lang="fr-FR" sz="16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l’</a:t>
            </a:r>
            <a:r>
              <a:rPr lang="fr-FR" sz="16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hierarchie</a:t>
            </a:r>
            <a:r>
              <a:rPr lang="fr-FR" sz="16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dans </a:t>
            </a:r>
            <a:r>
              <a:rPr lang="fr-FR" sz="1600" b="1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SEULE VUE</a:t>
            </a:r>
          </a:p>
          <a:p>
            <a:endParaRPr lang="en-US" dirty="0" smtClean="0"/>
          </a:p>
          <a:p>
            <a:r>
              <a:rPr lang="en-US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, nous </a:t>
            </a:r>
            <a:r>
              <a:rPr lang="en-US" baseline="0" dirty="0" err="1" smtClean="0"/>
              <a:t>definission</a:t>
            </a:r>
            <a:r>
              <a:rPr lang="en-US" baseline="0" dirty="0" smtClean="0"/>
              <a:t> 3 types </a:t>
            </a:r>
            <a:r>
              <a:rPr lang="en-US" b="1" baseline="0" dirty="0" smtClean="0"/>
              <a:t>ZONES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221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LES </a:t>
            </a:r>
            <a:r>
              <a:rPr lang="fr-FR" b="1" noProof="0" dirty="0" smtClean="0"/>
              <a:t>ZONES DE CONTEXTE représentent</a:t>
            </a:r>
            <a:r>
              <a:rPr lang="fr-FR" b="1" baseline="0" noProof="0" dirty="0" smtClean="0"/>
              <a:t> </a:t>
            </a:r>
            <a:r>
              <a:rPr lang="fr-FR" baseline="0" noProof="0" dirty="0" smtClean="0"/>
              <a:t>l’intervalle d temps ou les séries sont montres dans un haut niveaux d’abstraction</a:t>
            </a:r>
            <a:endParaRPr lang="fr-FR" noProof="0" dirty="0" smtClean="0"/>
          </a:p>
          <a:p>
            <a:endParaRPr lang="en-US" b="1" dirty="0" smtClean="0"/>
          </a:p>
          <a:p>
            <a:r>
              <a:rPr lang="fr-FR" b="1" noProof="0" dirty="0" smtClean="0"/>
              <a:t>Dans ce cas, </a:t>
            </a:r>
            <a:r>
              <a:rPr lang="fr-FR" noProof="0" dirty="0" smtClean="0"/>
              <a:t>les</a:t>
            </a:r>
            <a:r>
              <a:rPr lang="fr-FR" baseline="0" noProof="0" dirty="0" smtClean="0"/>
              <a:t> zones de CONTEXTE montrent les niveaux agrégés des catégories métal et jazz</a:t>
            </a:r>
            <a:endParaRPr lang="fr-FR" noProof="0" dirty="0" smtClean="0"/>
          </a:p>
          <a:p>
            <a:endParaRPr lang="en-US" dirty="0" smtClean="0"/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2954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noProof="0" dirty="0" smtClean="0"/>
              <a:t>LA ZONE DE FOCUS REPRÉSENTE </a:t>
            </a:r>
            <a:r>
              <a:rPr lang="fr-FR" noProof="0" dirty="0" smtClean="0"/>
              <a:t>l’intervalle de temps</a:t>
            </a:r>
            <a:r>
              <a:rPr lang="fr-FR" baseline="0" noProof="0" dirty="0" smtClean="0"/>
              <a:t> ou les SERIES sont montres dans un niveaux bas de la hiérarchie</a:t>
            </a:r>
          </a:p>
          <a:p>
            <a:endParaRPr lang="fr-FR" noProof="0" dirty="0" smtClean="0"/>
          </a:p>
          <a:p>
            <a:r>
              <a:rPr lang="fr-FR" noProof="0" dirty="0" smtClean="0"/>
              <a:t>Dans</a:t>
            </a:r>
            <a:r>
              <a:rPr lang="fr-FR" baseline="0" noProof="0" dirty="0" smtClean="0"/>
              <a:t> ce cas, </a:t>
            </a:r>
            <a:r>
              <a:rPr lang="fr-FR" b="1" baseline="0" noProof="0" dirty="0" smtClean="0"/>
              <a:t>les SOUS-GENRES </a:t>
            </a:r>
            <a:r>
              <a:rPr lang="fr-FR" baseline="0" noProof="0" dirty="0" smtClean="0"/>
              <a:t>de </a:t>
            </a:r>
            <a:r>
              <a:rPr lang="fr-FR" baseline="0" noProof="0" dirty="0" err="1" smtClean="0"/>
              <a:t>Metal</a:t>
            </a:r>
            <a:r>
              <a:rPr lang="fr-FR" baseline="0" noProof="0" dirty="0" smtClean="0"/>
              <a:t> et de Jazz</a:t>
            </a:r>
            <a:endParaRPr lang="fr-FR" noProof="0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656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ET LES</a:t>
            </a:r>
            <a:r>
              <a:rPr lang="en-US" b="1" baseline="0" dirty="0" smtClean="0"/>
              <a:t> ZONES DE TRANSITION REPRESENT </a:t>
            </a:r>
            <a:r>
              <a:rPr lang="en-US" b="0" baseline="0" dirty="0" smtClean="0"/>
              <a:t>le segment du temps </a:t>
            </a:r>
            <a:r>
              <a:rPr lang="en-US" b="1" baseline="0" dirty="0" smtClean="0"/>
              <a:t>DEDIE</a:t>
            </a:r>
            <a:r>
              <a:rPr lang="en-US" b="0" baseline="0" dirty="0" smtClean="0"/>
              <a:t> a la transition entre </a:t>
            </a:r>
            <a:r>
              <a:rPr lang="en-US" b="0" baseline="0" dirty="0" err="1" smtClean="0"/>
              <a:t>lez</a:t>
            </a:r>
            <a:r>
              <a:rPr lang="en-US" b="0" baseline="0" dirty="0" smtClean="0"/>
              <a:t> zones de </a:t>
            </a:r>
            <a:r>
              <a:rPr lang="en-US" b="0" baseline="0" dirty="0" err="1" smtClean="0"/>
              <a:t>contexte</a:t>
            </a:r>
            <a:r>
              <a:rPr lang="en-US" b="0" baseline="0" dirty="0" smtClean="0"/>
              <a:t> et focus</a:t>
            </a:r>
            <a:endParaRPr lang="en-US" b="0" dirty="0" smtClean="0"/>
          </a:p>
          <a:p>
            <a:endParaRPr lang="fr-FR" dirty="0" smtClean="0"/>
          </a:p>
          <a:p>
            <a:r>
              <a:rPr lang="fr-FR" dirty="0" smtClean="0"/>
              <a:t>Dans</a:t>
            </a:r>
            <a:r>
              <a:rPr lang="fr-FR" baseline="0" dirty="0" smtClean="0"/>
              <a:t> ces zones, une </a:t>
            </a:r>
            <a:r>
              <a:rPr lang="fr-FR" b="1" baseline="0" dirty="0" smtClean="0">
                <a:solidFill>
                  <a:schemeClr val="tx1"/>
                </a:solidFill>
              </a:rPr>
              <a:t>INTERPOLATION</a:t>
            </a:r>
            <a:r>
              <a:rPr lang="fr-FR" baseline="0" dirty="0" smtClean="0">
                <a:solidFill>
                  <a:schemeClr val="tx1"/>
                </a:solidFill>
              </a:rPr>
              <a:t> </a:t>
            </a:r>
            <a:r>
              <a:rPr lang="fr-FR" baseline="0" dirty="0" smtClean="0"/>
              <a:t>de couleurs est mis en place pour </a:t>
            </a:r>
            <a:r>
              <a:rPr lang="fr-FR" b="1" baseline="0" dirty="0" smtClean="0"/>
              <a:t>PRESERVER MAP MENTAL </a:t>
            </a:r>
            <a:r>
              <a:rPr lang="fr-FR" baseline="0" dirty="0" smtClean="0"/>
              <a:t>de la TRANSITION</a:t>
            </a:r>
          </a:p>
          <a:p>
            <a:endParaRPr lang="fr-FR" baseline="0" dirty="0" smtClean="0"/>
          </a:p>
          <a:p>
            <a:r>
              <a:rPr lang="fr-FR" u="sng" baseline="0" dirty="0" smtClean="0">
                <a:effectLst/>
              </a:rPr>
              <a:t>POUR NE PAS PERDRE L UTILISATEUR </a:t>
            </a:r>
            <a:endParaRPr lang="fr-FR" u="sng" dirty="0" smtClean="0">
              <a:effectLst/>
            </a:endParaRP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162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76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Le but de la VUE MULTIRESOLUTION </a:t>
            </a:r>
            <a:r>
              <a:rPr lang="fr-FR" baseline="0" dirty="0" smtClean="0"/>
              <a:t>EST DE MONTRER LE PAS DE TEMPS DE LA ZONE DU FOCUS DANS PLUS LARGE QUE LES AUTRES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Dans</a:t>
            </a:r>
            <a:r>
              <a:rPr lang="fr-FR" baseline="0" dirty="0" smtClean="0"/>
              <a:t> ce BUT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088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Nous utilisons </a:t>
            </a:r>
            <a:r>
              <a:rPr lang="fr-FR" b="1" dirty="0" smtClean="0"/>
              <a:t>FACTEURS DE PROJECTION</a:t>
            </a:r>
          </a:p>
          <a:p>
            <a:endParaRPr lang="fr-FR" dirty="0" smtClean="0"/>
          </a:p>
          <a:p>
            <a:r>
              <a:rPr lang="fr-FR" b="1" dirty="0" smtClean="0">
                <a:solidFill>
                  <a:schemeClr val="tx1"/>
                </a:solidFill>
              </a:rPr>
              <a:t>Ainsi, la zone FOCUS est gérée par le facteur ALPHA</a:t>
            </a:r>
            <a:r>
              <a:rPr lang="fr-FR" dirty="0" smtClean="0"/>
              <a:t>, les zones de transition sont gérées par le facteur BETHA et les zones contextuelles sont gérées par le facteur GAMMA.</a:t>
            </a:r>
          </a:p>
          <a:p>
            <a:endParaRPr lang="fr-FR" dirty="0" smtClean="0"/>
          </a:p>
          <a:p>
            <a:r>
              <a:rPr lang="fr-FR" b="1" dirty="0" smtClean="0"/>
              <a:t>LA</a:t>
            </a:r>
            <a:r>
              <a:rPr lang="fr-FR" b="1" baseline="0" dirty="0" smtClean="0"/>
              <a:t> CONTRAINTE ALPHA SUPERIOR A</a:t>
            </a:r>
            <a:r>
              <a:rPr lang="fr-FR" baseline="0" dirty="0" smtClean="0"/>
              <a:t> BETHA ET BETHA SUPERIOR A GAMA se IMPOSE pour obtenir se </a:t>
            </a:r>
            <a:r>
              <a:rPr lang="fr-FR" baseline="0" dirty="0" err="1" smtClean="0"/>
              <a:t>resultat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12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Afin de calculer la </a:t>
            </a:r>
            <a:r>
              <a:rPr lang="fr-FR" b="1" dirty="0" smtClean="0"/>
              <a:t>LONGUEUR HORIZONTALE RELATIVE </a:t>
            </a:r>
            <a:r>
              <a:rPr lang="fr-FR" dirty="0" smtClean="0"/>
              <a:t>pour chaque zone, nous divisons le nombre de pas de temps d'une zone par le nombre </a:t>
            </a:r>
            <a:r>
              <a:rPr lang="fr-FR" b="1" dirty="0" smtClean="0"/>
              <a:t>TOTAL</a:t>
            </a:r>
            <a:r>
              <a:rPr lang="fr-FR" dirty="0" smtClean="0"/>
              <a:t> de pas de temps (N) et le </a:t>
            </a:r>
            <a:r>
              <a:rPr lang="fr-FR" b="1" dirty="0" smtClean="0"/>
              <a:t>MULTIPLIONS</a:t>
            </a:r>
            <a:r>
              <a:rPr lang="fr-FR" dirty="0" smtClean="0"/>
              <a:t> par le facteur de projection correspondant. </a:t>
            </a:r>
          </a:p>
          <a:p>
            <a:endParaRPr lang="fr-FR" dirty="0" smtClean="0"/>
          </a:p>
          <a:p>
            <a:r>
              <a:rPr lang="fr-FR" b="1" dirty="0" smtClean="0"/>
              <a:t>EXPLICAR!!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est la somme DE TOUTES LES longueurs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RELATIVES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400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Nous utilisons ces LONGUEURS RELATIVES pour obtenir la LONGUEUR de chaque zone par rapport à la </a:t>
            </a:r>
            <a:r>
              <a:rPr lang="fr-FR" b="1" dirty="0" smtClean="0"/>
              <a:t>TAILLE DE L’ÉCRAN</a:t>
            </a:r>
          </a:p>
          <a:p>
            <a:endParaRPr lang="fr-FR" b="1" baseline="0" dirty="0" smtClean="0"/>
          </a:p>
          <a:p>
            <a:r>
              <a:rPr lang="fr-FR" b="1" baseline="0" dirty="0" smtClean="0"/>
              <a:t>AINSI NOUS OBTENONS UNE VUE MULTIRESOLUTION ADAPTE A LA TAILLE DE L’ECRAN</a:t>
            </a:r>
            <a:endParaRPr lang="fr-FR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4347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1"/>
                </a:solidFill>
              </a:rPr>
              <a:t>À LA FIN, LES ZONES SÉLECTIONNÉES PAR LE CONTRÔLEUR SONT PROJETÉES SUR LA VUE MULTIRÉSOLUTION, CRÉANT AINSI UN LIEN COGNITIF ENTRE ELLES.</a:t>
            </a:r>
          </a:p>
          <a:p>
            <a:endParaRPr lang="fr-FR" b="1" dirty="0" smtClean="0">
              <a:solidFill>
                <a:schemeClr val="tx1"/>
              </a:solidFill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 </a:t>
            </a:r>
            <a:r>
              <a:rPr lang="fr-FR" sz="1440" b="1" i="0" u="none" strike="noStrike" kern="1200" baseline="0" dirty="0" smtClean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LIGNES VERTICALS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GUIDENT les position des zones et LA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MODIFICATOIN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l'une d'entre elle doit être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RÉPERCUTÉE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sur les autres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7965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Toutes les autres zones sont mises à jour dynamiquement, en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CONSERVANT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leur longueur.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646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AGRANDIER 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zone détaillée NOUS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FAISONS GLISSER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ligne verticale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GRISE</a:t>
            </a:r>
          </a:p>
          <a:p>
            <a:endParaRPr lang="fr-FR" sz="144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CETTE ACTION MET À JOUR </a:t>
            </a:r>
            <a:r>
              <a:rPr lang="fr-FR" sz="2800" b="1" i="0" u="sng" strike="noStrike" kern="1200" baseline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LA POSITION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 ZONES ADJACENTES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(zones de transition et de contexte) dans la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même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direction.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511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POSITION DES ZONES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contexte peut être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VERROUILLÉE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CLIQUANT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sur l'icône du cadenas sous les lignes de contexte.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NOTEZ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 LORSQUE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zone détaillée est déplacée, la zones de transition est mise à jour,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MAIS PAS LA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longueur des zones de contexte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JE VEUX ME ARRETER LA JE PEUX LE FAIRE ON UTILISANT LE CADENAS</a:t>
            </a:r>
            <a:endParaRPr lang="fr-FR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380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LORSQU'UNE ZONE DE TRANSITION EST AGRANDIE OU RÉDUITE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seule la longueur de cette zone est mise à jour.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la fin, le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CONTRÔLER offre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FLEXIBILITÉ</a:t>
            </a:r>
            <a:endParaRPr lang="fr-FR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6004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Le Gestionnaire</a:t>
            </a:r>
            <a:r>
              <a:rPr lang="fr-FR" sz="1600" baseline="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de Hiérarchie </a:t>
            </a:r>
            <a:r>
              <a:rPr lang="fr-FR" sz="1600" b="1" baseline="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PERMET</a:t>
            </a:r>
            <a:r>
              <a:rPr lang="fr-FR" sz="1600" baseline="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de </a:t>
            </a:r>
            <a:r>
              <a:rPr lang="fr-FR" sz="1600" b="1" baseline="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</a:t>
            </a:r>
            <a:r>
              <a:rPr lang="fr-FR" sz="1600" b="1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ARIER</a:t>
            </a:r>
            <a:r>
              <a:rPr lang="fr-FR" sz="16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la granularité des séries</a:t>
            </a:r>
          </a:p>
          <a:p>
            <a:endParaRPr lang="fr-FR" sz="1600" dirty="0" smtClean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  <a:p>
            <a:r>
              <a:rPr lang="fr-FR" sz="16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La</a:t>
            </a:r>
            <a:r>
              <a:rPr lang="fr-FR" sz="1600" baseline="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</a:t>
            </a:r>
            <a:r>
              <a:rPr lang="fr-FR" sz="1600" baseline="0" dirty="0" smtClean="0">
                <a:ln w="0"/>
                <a:solidFill>
                  <a:srgbClr val="0000FF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hiérarchie</a:t>
            </a:r>
            <a:r>
              <a:rPr lang="fr-FR" sz="1600" baseline="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des ST est montre dans un arbre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OÙ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lignes verticales (BLUE et VERD) indiquent les niveaux d'abstraction </a:t>
            </a:r>
            <a:r>
              <a:rPr lang="fr-FR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aFIchés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sur la vue multirésolution.</a:t>
            </a:r>
          </a:p>
          <a:p>
            <a:endParaRPr lang="fr-FR" sz="1440" b="0" i="0" u="none" strike="noStrike" kern="1200" baseline="0" dirty="0" smtClean="0">
              <a:ln w="0"/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440" b="0" i="0" u="none" strike="noStrike" kern="1200" baseline="0" dirty="0" smtClean="0">
              <a:ln w="0"/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ln w="0"/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DANS CETTE EXAMPLE LES AUTRES ON ÉTÉ FILTRER</a:t>
            </a:r>
            <a:endParaRPr lang="fr-FR" sz="1600" baseline="0" dirty="0" smtClean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  <a:p>
            <a:endParaRPr lang="fr-FR" sz="1600" baseline="0" dirty="0" smtClean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082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Cette type d’information nous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SOULEVE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QUELQUES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questions :</a:t>
            </a:r>
            <a:endParaRPr lang="en-US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noProof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 dirty="0" smtClean="0"/>
              <a:t>Comment </a:t>
            </a:r>
            <a:r>
              <a:rPr lang="fr-FR" b="1" noProof="0" dirty="0" smtClean="0"/>
              <a:t>REPRÉSENTER</a:t>
            </a:r>
            <a:r>
              <a:rPr lang="fr-FR" noProof="0" dirty="0" smtClean="0"/>
              <a:t> graphiquement ces données </a:t>
            </a:r>
            <a:r>
              <a:rPr lang="fr-FR" b="1" noProof="0" dirty="0" smtClean="0"/>
              <a:t>POUR COMPRENDRE FACILEMENT LEUR</a:t>
            </a:r>
            <a:r>
              <a:rPr lang="fr-FR" b="1" baseline="0" noProof="0" dirty="0" smtClean="0"/>
              <a:t> NATURE </a:t>
            </a:r>
            <a:r>
              <a:rPr lang="fr-FR" baseline="0" noProof="0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aseline="0" noProof="0" dirty="0" smtClean="0"/>
              <a:t>Comment </a:t>
            </a:r>
            <a:r>
              <a:rPr lang="fr-FR" b="1" baseline="0" noProof="0" dirty="0" smtClean="0"/>
              <a:t>INTERAGIR</a:t>
            </a:r>
            <a:r>
              <a:rPr lang="fr-FR" baseline="0" noProof="0" dirty="0" smtClean="0"/>
              <a:t> avec ces données </a:t>
            </a:r>
            <a:r>
              <a:rPr lang="fr-FR" b="1" baseline="0" noProof="0" dirty="0" smtClean="0"/>
              <a:t>LORSQUE SA TAILLE AUGMENT</a:t>
            </a:r>
            <a:endParaRPr lang="fr-FR" baseline="0" noProof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aseline="0" noProof="0" dirty="0" smtClean="0"/>
              <a:t>Comment </a:t>
            </a:r>
            <a:r>
              <a:rPr lang="fr-FR" b="1" baseline="0" noProof="0" dirty="0" smtClean="0"/>
              <a:t>EXTRAIRE</a:t>
            </a:r>
            <a:r>
              <a:rPr lang="fr-FR" baseline="0" noProof="0" dirty="0" smtClean="0"/>
              <a:t> de connaissances à partir de ces données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aseline="0" noProof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4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RÉPONDRE </a:t>
            </a:r>
            <a:r>
              <a:rPr lang="fr-FR" sz="1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à ces questions </a:t>
            </a:r>
            <a:endParaRPr lang="fr-FR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314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AINSI PAR EXEMPLE POUR </a:t>
            </a:r>
            <a:r>
              <a:rPr lang="fr-FR" b="1" dirty="0" smtClean="0"/>
              <a:t>VARIER</a:t>
            </a:r>
            <a:r>
              <a:rPr lang="fr-FR" dirty="0" smtClean="0"/>
              <a:t> LE NIVEUX</a:t>
            </a:r>
            <a:r>
              <a:rPr lang="fr-FR" baseline="0" dirty="0" smtClean="0"/>
              <a:t> DE SERIES DANS LA ZONE DETAILLEE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0903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Nous utilisons un TOOL TIP INTERACTIVE QUI NOUS</a:t>
            </a:r>
            <a:r>
              <a:rPr lang="fr-FR" baseline="0" dirty="0" smtClean="0"/>
              <a:t> PERMETTRE DE AGGREGE OU DESAGREGE LES ST</a:t>
            </a:r>
          </a:p>
          <a:p>
            <a:endParaRPr lang="fr-FR" baseline="0" dirty="0" smtClean="0"/>
          </a:p>
          <a:p>
            <a:r>
              <a:rPr lang="fr-FR" baseline="0" dirty="0" smtClean="0"/>
              <a:t>REGARDEZ PAR EXEMPLE..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0591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De</a:t>
            </a:r>
            <a:r>
              <a:rPr lang="fr-FR" b="1" baseline="0" dirty="0" smtClean="0"/>
              <a:t> LA MEME FACON LES NIVEUX LES</a:t>
            </a:r>
            <a:r>
              <a:rPr lang="fr-FR" b="0" baseline="0" dirty="0" smtClean="0"/>
              <a:t> SERIES PEUVENT ETRE VARIES DANS LES ZONES DE CONTEXT</a:t>
            </a:r>
            <a:endParaRPr lang="fr-FR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6542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 EXEMPLE,</a:t>
            </a:r>
            <a:r>
              <a:rPr lang="fr-FR" baseline="0" dirty="0" smtClean="0"/>
              <a:t> NOS DESAGREGONS LE ROCK ET APRE LE HEAVY METAL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2071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u="sng" dirty="0" smtClean="0"/>
              <a:t>LA HIERARCHIE</a:t>
            </a:r>
            <a:r>
              <a:rPr lang="fr-FR" u="sng" baseline="0" dirty="0" smtClean="0"/>
              <a:t> VARIE COMMENT!</a:t>
            </a:r>
            <a:endParaRPr lang="fr-FR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2045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REFAIR? PARLER DE FILTRER? ALPHA? BETHA?</a:t>
            </a:r>
            <a:r>
              <a:rPr lang="fr-FR" baseline="0" dirty="0" smtClean="0"/>
              <a:t> GAMA? STACKED STREAM</a:t>
            </a:r>
          </a:p>
          <a:p>
            <a:endParaRPr lang="fr-FR" baseline="0" dirty="0" smtClean="0"/>
          </a:p>
          <a:p>
            <a:r>
              <a:rPr lang="fr-FR" baseline="0" dirty="0" smtClean="0"/>
              <a:t>DIRE A LA FIN QUE JE VAIS FINIR CETTE PARTIE DE TS AVEC CETTE VIDEO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0442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6995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 smtClean="0"/>
              <a:t>Il y a </a:t>
            </a:r>
            <a:r>
              <a:rPr lang="fr-FR" sz="1600" b="0" dirty="0" smtClean="0"/>
              <a:t>dans la littérature</a:t>
            </a:r>
            <a:r>
              <a:rPr lang="fr-FR" sz="1600" b="0" baseline="0" dirty="0" smtClean="0"/>
              <a:t> </a:t>
            </a:r>
            <a:r>
              <a:rPr lang="fr-FR" sz="1600" b="1" baseline="0" dirty="0" smtClean="0"/>
              <a:t>DIVERS MANIÈRES </a:t>
            </a:r>
            <a:r>
              <a:rPr lang="fr-FR" sz="1600" b="0" baseline="0" dirty="0" smtClean="0"/>
              <a:t>de représenter un graphe.</a:t>
            </a:r>
            <a:endParaRPr lang="fr-FR" sz="1600" b="0" dirty="0" smtClean="0"/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b="1" dirty="0" smtClean="0"/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 smtClean="0"/>
              <a:t>Nous utilisons une REPRESENTATION</a:t>
            </a:r>
            <a:r>
              <a:rPr lang="fr-FR" sz="1600" b="1" baseline="0" dirty="0" smtClean="0"/>
              <a:t> de type </a:t>
            </a:r>
            <a:r>
              <a:rPr lang="fr-FR" sz="1600" b="1" baseline="0" dirty="0" err="1" smtClean="0"/>
              <a:t>noeuds</a:t>
            </a:r>
            <a:r>
              <a:rPr lang="fr-FR" sz="1600" b="1" baseline="0" dirty="0" smtClean="0"/>
              <a:t>-LIENS</a:t>
            </a:r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baseline="0" dirty="0" smtClean="0"/>
              <a:t>COMBINE</a:t>
            </a:r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0" baseline="0" dirty="0" smtClean="0"/>
              <a:t>Avec un algorithme de force pour le positionnement des </a:t>
            </a:r>
            <a:r>
              <a:rPr lang="fr-FR" sz="1600" b="0" baseline="0" dirty="0" err="1" smtClean="0"/>
              <a:t>noeuds</a:t>
            </a:r>
            <a:r>
              <a:rPr lang="fr-FR" sz="1600" b="0" baseline="0" dirty="0" smtClean="0"/>
              <a:t> et liens</a:t>
            </a:r>
            <a:endParaRPr lang="fr-FR" sz="1600" b="0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5337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 smtClean="0"/>
              <a:t>LORS</a:t>
            </a:r>
            <a:r>
              <a:rPr lang="fr-FR" sz="1600" b="1" baseline="0" dirty="0" smtClean="0"/>
              <a:t> QUE LE GRAPHE DEVIENT </a:t>
            </a:r>
            <a:r>
              <a:rPr lang="fr-FR" sz="1600" b="0" baseline="0" dirty="0" smtClean="0"/>
              <a:t>volumineux certain </a:t>
            </a:r>
            <a:r>
              <a:rPr lang="fr-FR" sz="1600" b="0" baseline="0" dirty="0" err="1" smtClean="0"/>
              <a:t>defis</a:t>
            </a:r>
            <a:r>
              <a:rPr lang="fr-FR" sz="1600" b="0" baseline="0" dirty="0" smtClean="0"/>
              <a:t> apparaitre</a:t>
            </a:r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0" baseline="0" dirty="0" smtClean="0"/>
              <a:t>-</a:t>
            </a:r>
            <a:r>
              <a:rPr lang="fr-FR" sz="1600" b="0" baseline="0" dirty="0" err="1" smtClean="0"/>
              <a:t>Criteres</a:t>
            </a:r>
            <a:r>
              <a:rPr lang="fr-FR" sz="1600" b="0" baseline="0" dirty="0" smtClean="0"/>
              <a:t> </a:t>
            </a:r>
            <a:r>
              <a:rPr lang="fr-FR" sz="1600" b="0" baseline="0" dirty="0" err="1" smtClean="0"/>
              <a:t>estetiques</a:t>
            </a:r>
            <a:endParaRPr lang="fr-FR" sz="1600" b="0" baseline="0" dirty="0" smtClean="0"/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0" baseline="0" dirty="0" smtClean="0"/>
              <a:t>-Passage a l’</a:t>
            </a:r>
            <a:r>
              <a:rPr lang="fr-FR" sz="1600" b="0" baseline="0" dirty="0" err="1" smtClean="0"/>
              <a:t>echelle</a:t>
            </a:r>
            <a:endParaRPr lang="fr-FR" sz="1600" b="0" baseline="0" dirty="0" smtClean="0"/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b="0" dirty="0" smtClean="0"/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0" u="sng" dirty="0" smtClean="0"/>
              <a:t>AVANTAGE DE DE FORCE? EST DE FORMER ELOIGNER</a:t>
            </a:r>
            <a:r>
              <a:rPr lang="fr-FR" sz="1600" b="0" u="sng" baseline="0" dirty="0" smtClean="0"/>
              <a:t> LES NODES</a:t>
            </a:r>
            <a:r>
              <a:rPr lang="fr-FR" sz="1600" b="0" u="sng" dirty="0" smtClean="0"/>
              <a:t> DE COMUNOTES DES SOMMES</a:t>
            </a:r>
            <a:r>
              <a:rPr lang="fr-FR" sz="1600" b="0" u="sng" baseline="0" dirty="0" smtClean="0"/>
              <a:t> MAIS QUAND LE GRAPH EST VOLUMINEUX ON CE TROP LENT ALO DE FORCE</a:t>
            </a:r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0" u="sng" baseline="0" dirty="0" smtClean="0"/>
              <a:t>AINSI ON UTILISE FM 3</a:t>
            </a:r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0" u="sng" baseline="0" dirty="0" smtClean="0"/>
              <a:t>BIOGRID: TAILLE DE SOMMETS ET RESTE INTERACTIVE</a:t>
            </a:r>
            <a:endParaRPr lang="fr-FR" sz="1600" b="0" u="sng" dirty="0" smtClean="0"/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b="0" dirty="0" smtClean="0"/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0" dirty="0" smtClean="0"/>
              <a:t>Nous utilisons la</a:t>
            </a:r>
            <a:r>
              <a:rPr lang="fr-FR" sz="1600" b="0" baseline="0" dirty="0" smtClean="0"/>
              <a:t> technique </a:t>
            </a:r>
            <a:r>
              <a:rPr lang="fr-FR" sz="1600" b="0" baseline="0" dirty="0" err="1" smtClean="0"/>
              <a:t>Multipole</a:t>
            </a:r>
            <a:r>
              <a:rPr lang="fr-FR" sz="1600" b="0" baseline="0" dirty="0" smtClean="0"/>
              <a:t> </a:t>
            </a:r>
            <a:r>
              <a:rPr lang="fr-FR" sz="1600" b="0" baseline="0" dirty="0" err="1" smtClean="0"/>
              <a:t>Multilevel</a:t>
            </a:r>
            <a:r>
              <a:rPr lang="fr-FR" sz="1600" b="0" baseline="0" dirty="0" smtClean="0"/>
              <a:t> pour obtenir une bonne qualité de </a:t>
            </a:r>
            <a:r>
              <a:rPr lang="fr-FR" sz="1600" b="0" baseline="0" dirty="0" err="1" smtClean="0"/>
              <a:t>visualization</a:t>
            </a:r>
            <a:r>
              <a:rPr lang="fr-FR" sz="1600" b="0" baseline="0" dirty="0" smtClean="0"/>
              <a:t> dans un peu de temps</a:t>
            </a:r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b="0" baseline="0" dirty="0" smtClean="0"/>
          </a:p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0" baseline="0" dirty="0" smtClean="0"/>
              <a:t>Ce qui vas nous </a:t>
            </a:r>
            <a:r>
              <a:rPr lang="fr-FR" sz="1600" b="0" baseline="0" dirty="0" err="1" smtClean="0"/>
              <a:t>permttre</a:t>
            </a:r>
            <a:r>
              <a:rPr lang="fr-FR" sz="1600" b="0" baseline="0" dirty="0" smtClean="0"/>
              <a:t> identifier des clusters</a:t>
            </a:r>
            <a:endParaRPr lang="fr-FR" sz="1600" b="0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2279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en-US" dirty="0" smtClean="0"/>
              <a:t> </a:t>
            </a:r>
            <a:r>
              <a:rPr lang="en-US" b="1" dirty="0" err="1" smtClean="0"/>
              <a:t>obtenue</a:t>
            </a:r>
            <a:r>
              <a:rPr lang="en-US" dirty="0" smtClean="0"/>
              <a:t> 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represtaion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graphe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question fundamental </a:t>
            </a:r>
            <a:r>
              <a:rPr lang="en-US" baseline="0" dirty="0" err="1" smtClean="0"/>
              <a:t>apparaitre</a:t>
            </a:r>
            <a:r>
              <a:rPr lang="en-US" baseline="0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COMMENT….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335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visualisation d'informations </a:t>
            </a:r>
            <a:r>
              <a:rPr lang="fr-FR" sz="16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600" b="1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PARTICULIÈREMENT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UTILE</a:t>
            </a:r>
            <a:endParaRPr lang="fr-FR" sz="4400" b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1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34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1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Car elle </a:t>
            </a:r>
            <a:r>
              <a:rPr lang="fr-FR" sz="3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UTILISE</a:t>
            </a: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4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fr-FR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ifférentes types de </a:t>
            </a:r>
            <a:r>
              <a:rPr lang="fr-FR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représ</a:t>
            </a:r>
            <a:r>
              <a:rPr lang="fr-FR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entati</a:t>
            </a:r>
            <a:r>
              <a:rPr lang="fr-FR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ons</a:t>
            </a:r>
            <a:r>
              <a:rPr lang="fr-FR" sz="16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v</a:t>
            </a:r>
            <a:r>
              <a:rPr lang="fr-FR" sz="36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isu</a:t>
            </a:r>
            <a:r>
              <a:rPr lang="fr-FR" sz="16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elles </a:t>
            </a:r>
            <a:r>
              <a:rPr lang="fr-FR" sz="32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COMBINES </a:t>
            </a:r>
            <a:r>
              <a:rPr lang="fr-FR" sz="32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avec techniques des interaction </a:t>
            </a:r>
            <a:r>
              <a:rPr lang="fr-FR" sz="24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fr-FR" sz="1600" b="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Pour aider aux utilisateur à extraire des connaissances</a:t>
            </a:r>
          </a:p>
          <a:p>
            <a:endParaRPr lang="fr-FR" sz="1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PARLER PLUS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3806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L'une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 manières d'analyser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à partir d'une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requête décrivant un sous-graphe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de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rechercher ses occurrences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dans le graphe global.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 exemple, on prenant DBLP comme une réseaux bibliographique </a:t>
            </a: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 les </a:t>
            </a:r>
            <a:r>
              <a:rPr lang="fr-FR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noeuds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représenteny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auteurs </a:t>
            </a: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les relations représentent un type de publication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DANS CE REQUETE UN auteur a publié un article dans TVCG avec un auteur et il/elle a également publié un autre article à ICDM et KDD avec un autre auteur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5108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9491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b="1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128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 smtClean="0"/>
              <a:t>INTEROLLER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3866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vous </a:t>
            </a:r>
            <a:r>
              <a:rPr lang="fr-FR" dirty="0" err="1" smtClean="0"/>
              <a:t>present</a:t>
            </a:r>
            <a:r>
              <a:rPr lang="fr-FR" dirty="0" smtClean="0"/>
              <a:t> VERTIGO…..</a:t>
            </a:r>
          </a:p>
          <a:p>
            <a:endParaRPr lang="fr-FR" dirty="0" smtClean="0"/>
          </a:p>
          <a:p>
            <a:r>
              <a:rPr lang="fr-FR" b="1" dirty="0" smtClean="0"/>
              <a:t>QUI Combiner </a:t>
            </a:r>
            <a:r>
              <a:rPr lang="fr-FR" dirty="0" smtClean="0"/>
              <a:t>des techniques de visualisation avec du requêtage de sous-graphes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310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ELLE EST BASSE SUR</a:t>
            </a:r>
            <a:r>
              <a:rPr lang="en-US" baseline="0" dirty="0" smtClean="0"/>
              <a:t> 4 COMPONENTS VISUALLES INTERACTIVES</a:t>
            </a:r>
            <a:endParaRPr lang="fr-FR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875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 permet de construire/suggérer visuellement la structure de la requête et de la lancer sur le moteur de recherche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9435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 présente la structure du graphe ainsi que les résultats de la requête à </a:t>
            </a:r>
            <a:r>
              <a:rPr lang="fr-FR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diérents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niveaux de détails [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3607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 décrit en détail la structure des résultats pour un sous-ensemble d'entre eux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0693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considérant un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système visuel de requêtage de graphes, nous pouvons mettre en évidence 4 tâches importantes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13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AINSI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les données dynamiques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PEUVENT MODELISES PAR DES ST</a:t>
            </a:r>
            <a:endParaRPr lang="en-US" sz="144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ST</a:t>
            </a:r>
            <a:r>
              <a:rPr lang="en-US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4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 une </a:t>
            </a:r>
            <a:r>
              <a:rPr lang="en-US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sequence de </a:t>
            </a:r>
            <a:r>
              <a:rPr lang="fr-FR" sz="144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valeurs</a:t>
            </a:r>
            <a:r>
              <a:rPr lang="en-US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4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quantitatives</a:t>
            </a:r>
            <a:r>
              <a:rPr lang="en-US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prises à des moments successifs.</a:t>
            </a:r>
          </a:p>
          <a:p>
            <a:endParaRPr lang="en-US" dirty="0" smtClean="0"/>
          </a:p>
          <a:p>
            <a:r>
              <a:rPr lang="fr-FR" b="1" dirty="0" smtClean="0"/>
              <a:t>Habituellement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168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vue de la requête est une interface graphique interactive qui permet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CONTRUIRE VISUELLEMENT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requête.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9963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fr-FR" sz="1600" dirty="0" smtClean="0"/>
              <a:t>Nous allons construire</a:t>
            </a:r>
            <a:r>
              <a:rPr lang="fr-FR" sz="1600" baseline="0" dirty="0" smtClean="0"/>
              <a:t> la requête des auteurs décrit avant</a:t>
            </a:r>
            <a:endParaRPr lang="fr-FR" sz="16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fr-FR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 smtClean="0"/>
              <a:t>Décrit</a:t>
            </a:r>
            <a:r>
              <a:rPr lang="fr-FR" sz="1600" baseline="0" dirty="0" smtClean="0"/>
              <a:t> les différents attributs possibles entre les nœuds.</a:t>
            </a:r>
            <a:endParaRPr lang="fr-FR" sz="1400" dirty="0" smtClean="0"/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dirty="0" smtClean="0"/>
              <a:t>La catégorisation de couleurs aide à distinguer les arêtes.</a:t>
            </a:r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6486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</a:t>
            </a:r>
            <a:r>
              <a:rPr lang="fr-FR" b="1" i="0" dirty="0" smtClean="0"/>
              <a:t>REQUETER</a:t>
            </a:r>
            <a:r>
              <a:rPr lang="fr-FR" dirty="0" smtClean="0"/>
              <a:t> un graphe multicouches nous </a:t>
            </a:r>
            <a:r>
              <a:rPr lang="fr-FR" b="1" dirty="0" smtClean="0"/>
              <a:t>INTEGRONS A VERTIGO LE MOTEUR</a:t>
            </a:r>
            <a:r>
              <a:rPr lang="fr-FR" b="1" baseline="0" dirty="0" smtClean="0"/>
              <a:t> SUMGRA</a:t>
            </a:r>
          </a:p>
          <a:p>
            <a:endParaRPr lang="fr-FR" b="1" baseline="0" dirty="0" smtClean="0"/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SUMGRA utilise des techniques d'indexation spécialisées afin d'accélérer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L'ALGORITHME DE BACKTRAKING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couramment utilisé pour traiter le problème de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L'ISOMORPHISME DE SOUS-GRAPHES</a:t>
            </a:r>
          </a:p>
          <a:p>
            <a:endParaRPr lang="fr-FR" sz="144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INTEGRAN SUMGRA A VERTIGO</a:t>
            </a:r>
            <a:endParaRPr lang="fr-FR" sz="144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(démarrer, de mettre en pause et de reprendre)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sng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FAIT DE INTEGRER SUMGRA A VERTIO </a:t>
            </a:r>
            <a:endParaRPr lang="fr-FR" sz="1440" b="1" i="0" u="sng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50929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0" i="0" u="sng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RESULTAS ON PEUT LES VOIR LA MAIS ON VA UTILISER LA SUGGESTION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afficher un grand nombre de résultats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le niveau global, nous utilisons une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CARTE DE CHALEUR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 montre la partie du graphe où les résultats sont situé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Cette carte de chaleur nous aide a comprendre visuellement si une requête est </a:t>
            </a:r>
            <a:r>
              <a:rPr lang="fr-FR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espécique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à une région du graphe ou non </a:t>
            </a: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</a:t>
            </a: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Nous </a:t>
            </a:r>
            <a:r>
              <a:rPr lang="fr-FR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donee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ainsi à l'utilisateur un point de départ pour la tâche d'exploration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3413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Basé sur la structure de la requête initiale et les </a:t>
            </a:r>
            <a:r>
              <a:rPr lang="fr-FR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resultas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4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VERTIGo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suggère automatiquement K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arêtes à l'utilisateur POUR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ÉTENDRE 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REQUETE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CES SUGGESTIONS SONT MONTRES PAR REPRESENTACION VISUELS COMME PIE CHARTS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 EXEMPLE que 7% des résultats déjà trouvés peuvent être étendus avec le type d'arêtes SIGMOD</a:t>
            </a:r>
            <a:endParaRPr lang="fr-FR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1922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 histogramme</a:t>
            </a:r>
            <a:r>
              <a:rPr lang="fr-FR" baseline="0" dirty="0" smtClean="0"/>
              <a:t> permet de filtrer les résultats selon sa distribution spatial</a:t>
            </a:r>
          </a:p>
          <a:p>
            <a:endParaRPr lang="fr-FR" baseline="0" dirty="0" smtClean="0"/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Nous zooms sur la </a:t>
            </a:r>
            <a:r>
              <a:rPr lang="fr-FR" baseline="0" dirty="0" err="1" smtClean="0"/>
              <a:t>region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resultats</a:t>
            </a:r>
            <a:r>
              <a:rPr lang="fr-FR" baseline="0" dirty="0" smtClean="0"/>
              <a:t> pour voir en </a:t>
            </a:r>
            <a:r>
              <a:rPr lang="fr-FR" baseline="0" dirty="0" err="1" smtClean="0"/>
              <a:t>detail</a:t>
            </a:r>
            <a:r>
              <a:rPr lang="fr-FR" baseline="0" dirty="0" smtClean="0"/>
              <a:t> 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OU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la </a:t>
            </a:r>
            <a:r>
              <a:rPr lang="fr-FR" sz="1400" dirty="0" smtClean="0"/>
              <a:t>taille des nœuds reflète le nombre résultats dans lesquels les nœuds</a:t>
            </a:r>
            <a:r>
              <a:rPr lang="fr-FR" sz="1400" baseline="0" dirty="0" smtClean="0"/>
              <a:t> </a:t>
            </a:r>
            <a:r>
              <a:rPr lang="fr-FR" sz="1400" dirty="0" smtClean="0"/>
              <a:t>sont présents</a:t>
            </a:r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9401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Cambiar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visualiation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5706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 smtClean="0"/>
              <a:t>La taille des nœuds reflète le nombre d’instances du motif dans lesquels les nœuds sont présents</a:t>
            </a:r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3222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u="sng" dirty="0" smtClean="0"/>
              <a:t>ON UTILISE UN ALGO UTILISE</a:t>
            </a:r>
            <a:r>
              <a:rPr lang="fr-FR" u="sng" baseline="0" dirty="0" smtClean="0"/>
              <a:t> DANS GANSNER</a:t>
            </a:r>
            <a:endParaRPr lang="fr-FR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2458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254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</a:t>
            </a:r>
            <a:r>
              <a:rPr lang="fr-FR" sz="144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 MULTIPLES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sont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6905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8396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 smtClean="0"/>
              <a:t>Question</a:t>
            </a:r>
            <a:r>
              <a:rPr lang="fr-FR" sz="1600" baseline="0" dirty="0" smtClean="0"/>
              <a:t> de roman pour chevauchements</a:t>
            </a:r>
            <a:endParaRPr lang="fr-FR" sz="1600" dirty="0" smtClean="0"/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4021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7569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DE BOITE ENGLOBANTE POUR CHAQUE RESUTLAS ON CALCULE L AREA</a:t>
            </a:r>
          </a:p>
          <a:p>
            <a:r>
              <a:rPr lang="fr-FR" baseline="0" dirty="0" smtClean="0"/>
              <a:t>ON PEUT FILTRER LE HISTOGRAM POUR BOITE AREA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CHEMAIN QUI SUIBE UI VA VIS A DATA MINING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661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5323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4613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l’utilisateur est capable de varier la granularité de l’information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Surmonte</a:t>
            </a: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problèmes de visualisation </a:t>
            </a:r>
            <a:endParaRPr lang="fr-FR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380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Données</a:t>
            </a: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volumineux produits à une vitesses plus grande EX RSS EMAIL TWITS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Résumer ces données 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Fouiller ces données ? Vu qu’il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Nivaux d’abstraction de données</a:t>
            </a:r>
            <a:endParaRPr lang="fr-FR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Tilted time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Comment </a:t>
            </a:r>
            <a:r>
              <a:rPr lang="fr-FR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oon</a:t>
            </a: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pourrait </a:t>
            </a:r>
            <a:r>
              <a:rPr lang="fr-FR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utilser</a:t>
            </a:r>
            <a:endParaRPr lang="fr-FR" sz="16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Comment </a:t>
            </a:r>
            <a:r>
              <a:rPr lang="fr-FR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naviger</a:t>
            </a: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fr-FR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acceder</a:t>
            </a: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aux </a:t>
            </a:r>
            <a:r>
              <a:rPr lang="fr-FR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donnees</a:t>
            </a: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stockage </a:t>
            </a:r>
            <a:r>
              <a:rPr lang="fr-FR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prometiue</a:t>
            </a: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foulle</a:t>
            </a: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donnees</a:t>
            </a: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</a:t>
            </a:r>
            <a:r>
              <a:rPr lang="fr-FR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</a:t>
            </a:r>
            <a:endParaRPr lang="fr-FR" sz="16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PRECISE A TERME, MAIS PAS A LONG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COMMENT AGGREGE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MULTIRESOLUCION SE RESEMBLE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PERO COMO PODRIAMOS VOLVER ANTES AN EL TIEMPO SI EL NIVEL DE AGREAGTION NO EST ADISPONIBLE O </a:t>
            </a:r>
            <a:endParaRPr lang="fr-FR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l’utilisateur est capable de varier la granularité de l’information.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Donne </a:t>
            </a:r>
            <a:r>
              <a:rPr lang="fr-FR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temporeles</a:t>
            </a:r>
            <a:r>
              <a: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fr-FR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mejoran</a:t>
            </a:r>
            <a:r>
              <a: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 Interactions adaptes à l’interaction</a:t>
            </a:r>
          </a:p>
          <a:p>
            <a:pPr marL="342900" marR="0" indent="-3429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600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PRECICER</a:t>
            </a:r>
            <a:r>
              <a:rPr lang="fr-FR" sz="1600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LES DONNES SON EN FLUX</a:t>
            </a:r>
            <a:endParaRPr lang="fr-FR" sz="1600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PLUS RECENT EN DETAIL,</a:t>
            </a:r>
            <a:r>
              <a:rPr lang="fr-FR" sz="1600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OUBLIE LE PASSE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données peuvent être disponibles en temps réel, i.e. des </a:t>
            </a:r>
            <a:r>
              <a:rPr lang="fr-FR" sz="144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ux</a:t>
            </a:r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données (e.g. RSS, emails, etc.).</a:t>
            </a:r>
          </a:p>
          <a:p>
            <a:endParaRPr lang="fr-FR" sz="144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44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granularité ne et à long terme à une granularité moins précise</a:t>
            </a:r>
            <a:endParaRPr lang="fr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0097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(Extraction</a:t>
            </a: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sous-graphes fréquents)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COMMONT INTERAGIR AVEC L ALGO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COMMENT GERER L ESPACE DE RECHERCHE / ORIENTER LA FOUILLE</a:t>
            </a:r>
            <a:endParaRPr lang="fr-FR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45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D’UNE AUTRE COTE</a:t>
            </a:r>
          </a:p>
          <a:p>
            <a:endParaRPr lang="fr-FR" dirty="0" smtClean="0"/>
          </a:p>
          <a:p>
            <a:r>
              <a:rPr lang="fr-FR" dirty="0" smtClean="0"/>
              <a:t>Les données</a:t>
            </a:r>
            <a:r>
              <a:rPr lang="fr-FR" baseline="0" dirty="0" smtClean="0"/>
              <a:t> complexes </a:t>
            </a:r>
            <a:r>
              <a:rPr lang="fr-FR" b="1" baseline="0" dirty="0" smtClean="0"/>
              <a:t>PEUVENT ETRE MODELISEES </a:t>
            </a:r>
            <a:r>
              <a:rPr lang="fr-FR" baseline="0" dirty="0" smtClean="0"/>
              <a:t>PAR DES GRAPHES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 graphe est une structure qui PEUT ETRE servi pour modéliser des </a:t>
            </a:r>
            <a:r>
              <a:rPr lang="fr-FR" b="1" baseline="0" dirty="0" smtClean="0"/>
              <a:t>RELATIONS</a:t>
            </a:r>
            <a:r>
              <a:rPr lang="fr-FR" baseline="0" dirty="0" smtClean="0"/>
              <a:t> entre </a:t>
            </a:r>
            <a:r>
              <a:rPr lang="fr-FR" b="1" baseline="0" dirty="0" smtClean="0"/>
              <a:t>ENTITIES</a:t>
            </a:r>
          </a:p>
          <a:p>
            <a:endParaRPr lang="fr-FR" b="1" baseline="0" dirty="0" smtClean="0"/>
          </a:p>
          <a:p>
            <a:r>
              <a:rPr lang="fr-FR" b="1" baseline="0" dirty="0" smtClean="0"/>
              <a:t>PAR EXEMPLE, PENSEZ AUX MEMBRES DE VOTRE EQUIPE OU VOS AMIS PROCHES</a:t>
            </a:r>
            <a:endParaRPr lang="fr-FR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DCA1-5A28-4407-90A8-A8CD95D1328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85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63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819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9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11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92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19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5192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50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9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827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96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53148-E74D-48CD-8D79-622EB271E7C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49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7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7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8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62000" y="3535680"/>
            <a:ext cx="13106400" cy="2810256"/>
          </a:xfr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US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Erick CUENCA</a:t>
            </a: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spcBef>
                <a:spcPct val="0"/>
              </a:spcBef>
            </a:pPr>
            <a:endParaRPr lang="en-U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fr-FR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 Directeur</a:t>
            </a: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fr-FR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thèse</a:t>
            </a: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: Pascal PONCELET</a:t>
            </a:r>
          </a:p>
          <a:p>
            <a:pPr algn="ctr">
              <a:spcBef>
                <a:spcPct val="0"/>
              </a:spcBef>
            </a:pPr>
            <a:r>
              <a:rPr lang="fr-FR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Co-encadrant de thèse</a:t>
            </a: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: Arnaud SALLABERRY</a:t>
            </a:r>
          </a:p>
          <a:p>
            <a:pPr algn="ctr">
              <a:spcBef>
                <a:spcPct val="0"/>
              </a:spcBef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12 </a:t>
            </a:r>
            <a:r>
              <a:rPr lang="fr-F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Novembre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2018</a:t>
            </a:r>
          </a:p>
          <a:p>
            <a:pPr algn="ctr">
              <a:spcBef>
                <a:spcPct val="0"/>
              </a:spcBef>
            </a:pPr>
            <a:endParaRPr lang="fr-FR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298448" y="512064"/>
            <a:ext cx="12033504" cy="2514600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latin typeface="Calibri" panose="020F0502020204030204" pitchFamily="34" charset="0"/>
                <a:cs typeface="Calibri" panose="020F0502020204030204" pitchFamily="34" charset="0"/>
              </a:rPr>
              <a:t>Visualisation de données dynamiques et complexes : des séries temporelles hiérarchiques aux graphes </a:t>
            </a:r>
            <a:r>
              <a:rPr lang="fr-FR" sz="5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multicouches</a:t>
            </a:r>
            <a:endParaRPr lang="en-US" sz="5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6001" r="1894" b="4391"/>
          <a:stretch>
            <a:fillRect/>
          </a:stretch>
        </p:blipFill>
        <p:spPr bwMode="auto">
          <a:xfrm>
            <a:off x="1065001" y="7010400"/>
            <a:ext cx="264636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t="7339" r="7422" b="7300"/>
          <a:stretch>
            <a:fillRect/>
          </a:stretch>
        </p:blipFill>
        <p:spPr bwMode="auto">
          <a:xfrm>
            <a:off x="6730365" y="7010400"/>
            <a:ext cx="8921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541" y="7010400"/>
            <a:ext cx="124142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364" y="7042150"/>
            <a:ext cx="8890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senescy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8" b="29375"/>
          <a:stretch/>
        </p:blipFill>
        <p:spPr bwMode="auto">
          <a:xfrm>
            <a:off x="10993967" y="7042150"/>
            <a:ext cx="257142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10</a:t>
            </a:fld>
            <a:endParaRPr lang="fr-F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2" y="1414800"/>
            <a:ext cx="6771428" cy="540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159" y="656475"/>
            <a:ext cx="534653" cy="540000"/>
          </a:xfrm>
          <a:prstGeom prst="rect">
            <a:avLst/>
          </a:prstGeom>
        </p:spPr>
      </p:pic>
      <p:sp>
        <p:nvSpPr>
          <p:cNvPr id="10" name="Título 2"/>
          <p:cNvSpPr txBox="1">
            <a:spLocks/>
          </p:cNvSpPr>
          <p:nvPr/>
        </p:nvSpPr>
        <p:spPr>
          <a:xfrm>
            <a:off x="7805270" y="1334248"/>
            <a:ext cx="6010835" cy="1031581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None/>
              <a:defRPr sz="600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 dirty="0"/>
              <a:t>Données </a:t>
            </a:r>
            <a:r>
              <a:rPr lang="fr-FR" dirty="0" smtClean="0">
                <a:solidFill>
                  <a:schemeClr val="accent2"/>
                </a:solidFill>
              </a:rPr>
              <a:t>complexes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805270" y="2936633"/>
            <a:ext cx="45978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Relations intrinsèques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8939431" y="4114800"/>
            <a:ext cx="3742511" cy="1298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Modélisées par des graphes</a:t>
            </a:r>
          </a:p>
        </p:txBody>
      </p:sp>
    </p:spTree>
    <p:extLst>
      <p:ext uri="{BB962C8B-B14F-4D97-AF65-F5344CB8AC3E}">
        <p14:creationId xmlns:p14="http://schemas.microsoft.com/office/powerpoint/2010/main" val="19951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11</a:t>
            </a:fld>
            <a:endParaRPr lang="fr-FR" dirty="0"/>
          </a:p>
        </p:txBody>
      </p:sp>
      <p:sp>
        <p:nvSpPr>
          <p:cNvPr id="10" name="Título 2"/>
          <p:cNvSpPr txBox="1">
            <a:spLocks/>
          </p:cNvSpPr>
          <p:nvPr/>
        </p:nvSpPr>
        <p:spPr>
          <a:xfrm>
            <a:off x="7805270" y="1334248"/>
            <a:ext cx="6010835" cy="1031581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None/>
              <a:defRPr sz="600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 dirty="0"/>
              <a:t>Données </a:t>
            </a:r>
            <a:r>
              <a:rPr lang="fr-FR" dirty="0" smtClean="0">
                <a:solidFill>
                  <a:schemeClr val="accent2"/>
                </a:solidFill>
              </a:rPr>
              <a:t>complexes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805270" y="2936633"/>
            <a:ext cx="45978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Relations intrinsèques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8939431" y="4114800"/>
            <a:ext cx="3742511" cy="1298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Modélisées par des graphes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8" y="1414800"/>
            <a:ext cx="6771428" cy="5400000"/>
          </a:xfrm>
          <a:prstGeom prst="rect">
            <a:avLst/>
          </a:prstGeom>
        </p:spPr>
      </p:pic>
      <p:pic>
        <p:nvPicPr>
          <p:cNvPr id="14" name="Picture 2" descr="Image result for TWITTER GREE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15131" r="8196" b="11226"/>
          <a:stretch/>
        </p:blipFill>
        <p:spPr bwMode="auto">
          <a:xfrm>
            <a:off x="3628783" y="656475"/>
            <a:ext cx="61113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26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12</a:t>
            </a:fld>
            <a:endParaRPr lang="fr-F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2" y="1414800"/>
            <a:ext cx="6771428" cy="540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486" y="656475"/>
            <a:ext cx="540000" cy="540000"/>
          </a:xfrm>
          <a:prstGeom prst="rect">
            <a:avLst/>
          </a:prstGeom>
        </p:spPr>
      </p:pic>
      <p:sp>
        <p:nvSpPr>
          <p:cNvPr id="10" name="Título 2"/>
          <p:cNvSpPr txBox="1">
            <a:spLocks/>
          </p:cNvSpPr>
          <p:nvPr/>
        </p:nvSpPr>
        <p:spPr>
          <a:xfrm>
            <a:off x="7805270" y="1334248"/>
            <a:ext cx="6010835" cy="1031581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None/>
              <a:defRPr sz="600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 dirty="0"/>
              <a:t>Données </a:t>
            </a:r>
            <a:r>
              <a:rPr lang="fr-FR" dirty="0" smtClean="0">
                <a:solidFill>
                  <a:schemeClr val="accent2"/>
                </a:solidFill>
              </a:rPr>
              <a:t>complexes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805270" y="2936633"/>
            <a:ext cx="45978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Relations intrinsèques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8939431" y="4114800"/>
            <a:ext cx="3742511" cy="1298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Modélisées par des graphes</a:t>
            </a:r>
          </a:p>
        </p:txBody>
      </p:sp>
    </p:spTree>
    <p:extLst>
      <p:ext uri="{BB962C8B-B14F-4D97-AF65-F5344CB8AC3E}">
        <p14:creationId xmlns:p14="http://schemas.microsoft.com/office/powerpoint/2010/main" val="136488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13</a:t>
            </a:fld>
            <a:endParaRPr lang="fr-FR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66" y="656475"/>
            <a:ext cx="534653" cy="540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486" y="656475"/>
            <a:ext cx="540000" cy="540000"/>
          </a:xfrm>
          <a:prstGeom prst="rect">
            <a:avLst/>
          </a:prstGeom>
        </p:spPr>
      </p:pic>
      <p:sp>
        <p:nvSpPr>
          <p:cNvPr id="14" name="Título 2"/>
          <p:cNvSpPr txBox="1">
            <a:spLocks/>
          </p:cNvSpPr>
          <p:nvPr/>
        </p:nvSpPr>
        <p:spPr>
          <a:xfrm>
            <a:off x="7805270" y="1334248"/>
            <a:ext cx="6010835" cy="1031581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None/>
              <a:defRPr sz="600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 dirty="0"/>
              <a:t>Données </a:t>
            </a:r>
            <a:r>
              <a:rPr lang="fr-FR" dirty="0" smtClean="0">
                <a:solidFill>
                  <a:schemeClr val="accent2"/>
                </a:solidFill>
              </a:rPr>
              <a:t>complexes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7805270" y="2936633"/>
            <a:ext cx="45978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Relations intrinsèques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8939431" y="4114800"/>
            <a:ext cx="3742511" cy="1298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Modélisées par des graphes </a:t>
            </a:r>
            <a:r>
              <a:rPr lang="fr-FR" sz="3600" dirty="0" smtClean="0">
                <a:solidFill>
                  <a:schemeClr val="accent2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multicouches</a:t>
            </a:r>
            <a:endParaRPr lang="fr-FR" sz="3600" dirty="0">
              <a:solidFill>
                <a:schemeClr val="accent2"/>
              </a:solidFill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2" y="1414800"/>
            <a:ext cx="6771428" cy="5400000"/>
          </a:xfrm>
          <a:prstGeom prst="rect">
            <a:avLst/>
          </a:prstGeom>
        </p:spPr>
      </p:pic>
      <p:pic>
        <p:nvPicPr>
          <p:cNvPr id="1026" name="Picture 2" descr="Image result for TWITTER GREE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15131" r="8196" b="11226"/>
          <a:stretch/>
        </p:blipFill>
        <p:spPr bwMode="auto">
          <a:xfrm>
            <a:off x="4509653" y="656475"/>
            <a:ext cx="61113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3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14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814294" y="1334248"/>
            <a:ext cx="6176682" cy="1146061"/>
          </a:xfrm>
          <a:noFill/>
        </p:spPr>
        <p:txBody>
          <a:bodyPr anchor="t" anchorCtr="0">
            <a:normAutofit fontScale="90000"/>
          </a:bodyPr>
          <a:lstStyle/>
          <a:p>
            <a:pPr>
              <a:buClr>
                <a:schemeClr val="accent2"/>
              </a:buClr>
              <a:defRPr/>
            </a:pPr>
            <a:r>
              <a:rPr lang="fr-FR" sz="67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Données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</a:t>
            </a:r>
            <a:r>
              <a:rPr lang="fr-FR" sz="67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dynamiques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/>
            </a:r>
            <a:b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</a:br>
            <a: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/>
            </a:r>
            <a:b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</a:br>
            <a: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/>
            </a:r>
            <a:b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</a:b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1" name="Título 2"/>
          <p:cNvSpPr txBox="1">
            <a:spLocks/>
          </p:cNvSpPr>
          <p:nvPr/>
        </p:nvSpPr>
        <p:spPr>
          <a:xfrm>
            <a:off x="7805270" y="1334248"/>
            <a:ext cx="6010835" cy="1043192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None/>
              <a:defRPr sz="600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 dirty="0"/>
              <a:t>Données </a:t>
            </a:r>
            <a:r>
              <a:rPr lang="fr-FR" dirty="0" smtClean="0">
                <a:solidFill>
                  <a:schemeClr val="accent2"/>
                </a:solidFill>
              </a:rPr>
              <a:t>complexes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2" name="Marcador de conteni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93" y="3833032"/>
            <a:ext cx="5780817" cy="2690241"/>
          </a:xfrm>
        </p:spPr>
      </p:pic>
      <p:sp>
        <p:nvSpPr>
          <p:cNvPr id="2" name="Rectángulo 1"/>
          <p:cNvSpPr/>
          <p:nvPr/>
        </p:nvSpPr>
        <p:spPr>
          <a:xfrm>
            <a:off x="2256227" y="2899989"/>
            <a:ext cx="289694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Séries temporelles</a:t>
            </a:r>
            <a:endParaRPr lang="fr-FR" sz="3400" dirty="0"/>
          </a:p>
        </p:txBody>
      </p:sp>
      <p:sp>
        <p:nvSpPr>
          <p:cNvPr id="13" name="Rectángulo 12"/>
          <p:cNvSpPr/>
          <p:nvPr/>
        </p:nvSpPr>
        <p:spPr>
          <a:xfrm>
            <a:off x="8946133" y="2899989"/>
            <a:ext cx="349326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Graphes multicouches</a:t>
            </a:r>
            <a:endParaRPr lang="fr-FR" sz="3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43" y="3645617"/>
            <a:ext cx="4837288" cy="38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15</a:t>
            </a:fld>
            <a:endParaRPr lang="fr-FR" dirty="0"/>
          </a:p>
        </p:txBody>
      </p:sp>
      <p:sp>
        <p:nvSpPr>
          <p:cNvPr id="7" name="Marcador de contenido 1"/>
          <p:cNvSpPr>
            <a:spLocks noGrp="1"/>
          </p:cNvSpPr>
          <p:nvPr>
            <p:ph idx="1"/>
          </p:nvPr>
        </p:nvSpPr>
        <p:spPr>
          <a:xfrm>
            <a:off x="457200" y="1981200"/>
            <a:ext cx="13639800" cy="533400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endParaRPr lang="fr-FR" sz="4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FontTx/>
              <a:buNone/>
              <a:defRPr/>
            </a:pPr>
            <a:endParaRPr lang="fr-FR" sz="4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Plan</a:t>
            </a:r>
          </a:p>
        </p:txBody>
      </p:sp>
      <p:sp>
        <p:nvSpPr>
          <p:cNvPr id="9" name="Marcador de contenido 1"/>
          <p:cNvSpPr txBox="1">
            <a:spLocks/>
          </p:cNvSpPr>
          <p:nvPr/>
        </p:nvSpPr>
        <p:spPr>
          <a:xfrm>
            <a:off x="609600" y="2133600"/>
            <a:ext cx="13639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2"/>
              </a:buClr>
              <a:defRPr/>
            </a:pPr>
            <a:r>
              <a:rPr lang="fr-FR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Visualisation de séries temporelles hiérarchiques</a:t>
            </a:r>
          </a:p>
          <a:p>
            <a:pPr lvl="1">
              <a:buClr>
                <a:schemeClr val="accent2"/>
              </a:buClr>
              <a:defRPr/>
            </a:pPr>
            <a:r>
              <a:rPr lang="fr-FR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Visualisation de graphes multicouches</a:t>
            </a:r>
          </a:p>
          <a:p>
            <a:pPr lvl="1">
              <a:buClr>
                <a:schemeClr val="accent2"/>
              </a:buClr>
              <a:defRPr/>
            </a:pPr>
            <a:r>
              <a:rPr lang="fr-FR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7411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Marcador de contenido 1"/>
          <p:cNvSpPr>
            <a:spLocks noGrp="1"/>
          </p:cNvSpPr>
          <p:nvPr>
            <p:ph idx="1"/>
          </p:nvPr>
        </p:nvSpPr>
        <p:spPr>
          <a:xfrm>
            <a:off x="457200" y="1981200"/>
            <a:ext cx="13639800" cy="533400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endParaRPr lang="fr-FR" sz="4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FontTx/>
              <a:buNone/>
              <a:defRPr/>
            </a:pPr>
            <a:endParaRPr lang="fr-FR" sz="4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Plan</a:t>
            </a:r>
          </a:p>
        </p:txBody>
      </p:sp>
      <p:sp>
        <p:nvSpPr>
          <p:cNvPr id="9" name="Marcador de contenido 1"/>
          <p:cNvSpPr txBox="1">
            <a:spLocks/>
          </p:cNvSpPr>
          <p:nvPr/>
        </p:nvSpPr>
        <p:spPr>
          <a:xfrm>
            <a:off x="609600" y="2133600"/>
            <a:ext cx="13639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2"/>
              </a:buClr>
              <a:defRPr/>
            </a:pPr>
            <a:r>
              <a:rPr lang="fr-FR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Visualisation de séries temporelles hiérarchiques</a:t>
            </a:r>
          </a:p>
          <a:p>
            <a:pPr lvl="2">
              <a:buClr>
                <a:schemeClr val="accent2"/>
              </a:buClr>
              <a:defRPr/>
            </a:pPr>
            <a:r>
              <a:rPr lang="fr-FR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Problématique</a:t>
            </a:r>
          </a:p>
          <a:p>
            <a:pPr lvl="2">
              <a:buClr>
                <a:schemeClr val="accent2"/>
              </a:buClr>
              <a:defRPr/>
            </a:pPr>
            <a:r>
              <a:rPr lang="fr-FR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MULTISTREAM</a:t>
            </a:r>
          </a:p>
          <a:p>
            <a:pPr lvl="2">
              <a:buClr>
                <a:schemeClr val="accent2"/>
              </a:buClr>
              <a:defRPr/>
            </a:pPr>
            <a:r>
              <a:rPr lang="fr-FR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Démonstration</a:t>
            </a:r>
            <a:endParaRPr lang="fr-FR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buClr>
                <a:schemeClr val="accent2"/>
              </a:buClr>
              <a:defRPr/>
            </a:pPr>
            <a:r>
              <a:rPr lang="fr-FR" sz="3600" dirty="0" smtClean="0">
                <a:solidFill>
                  <a:schemeClr val="tx1">
                    <a:alpha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Visualisation de graphes multicouches</a:t>
            </a:r>
          </a:p>
          <a:p>
            <a:pPr lvl="1">
              <a:buClr>
                <a:schemeClr val="accent2"/>
              </a:buClr>
              <a:defRPr/>
            </a:pPr>
            <a:r>
              <a:rPr lang="fr-FR" sz="3600" dirty="0" smtClean="0">
                <a:solidFill>
                  <a:schemeClr val="tx1">
                    <a:alpha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3297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17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Séries temporelles multiples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604" y="2341780"/>
            <a:ext cx="10830001" cy="5040000"/>
          </a:xfrm>
        </p:spPr>
      </p:pic>
      <p:sp>
        <p:nvSpPr>
          <p:cNvPr id="9" name="Rectángulo 8"/>
          <p:cNvSpPr/>
          <p:nvPr/>
        </p:nvSpPr>
        <p:spPr>
          <a:xfrm>
            <a:off x="457200" y="1219200"/>
            <a:ext cx="403828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Problèmes de visualisation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57200" y="3706564"/>
            <a:ext cx="282083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Surcharge</a:t>
            </a:r>
            <a:endParaRPr lang="fr-FR" sz="34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Lisibilité</a:t>
            </a:r>
            <a:endParaRPr lang="fr-FR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18</a:t>
            </a:fld>
            <a:endParaRPr lang="fr-FR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568823" y="3177541"/>
            <a:ext cx="11492753" cy="1874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fr-FR"/>
            </a:defPPr>
            <a:lvl1pPr marL="0" algn="l" defTabSz="1097280" rtl="0" eaLnBrk="1" latinLnBrk="0" hangingPunct="1">
              <a:defRPr sz="14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rPr>
              <a:t>Y a-t-il une </a:t>
            </a:r>
            <a: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rPr>
              <a:t>meilleure</a:t>
            </a:r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rPr>
              <a:t> façon de visualiser des séries temporelles multiples ?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9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19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Stacked graphs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00" y="1799947"/>
            <a:ext cx="10749999" cy="5040000"/>
          </a:xfrm>
        </p:spPr>
      </p:pic>
      <p:sp>
        <p:nvSpPr>
          <p:cNvPr id="9" name="Rectángulo 8"/>
          <p:cNvSpPr/>
          <p:nvPr/>
        </p:nvSpPr>
        <p:spPr>
          <a:xfrm>
            <a:off x="457200" y="2852961"/>
            <a:ext cx="29071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latin typeface="+mj-lt"/>
              </a:rPr>
              <a:t>Les séries sont visualisées comme des </a:t>
            </a:r>
            <a:r>
              <a:rPr lang="fr-FR" sz="3200" b="1" dirty="0">
                <a:latin typeface="+mj-lt"/>
              </a:rPr>
              <a:t>couches empilées </a:t>
            </a:r>
            <a:r>
              <a:rPr lang="fr-FR" sz="3200" dirty="0">
                <a:latin typeface="+mj-lt"/>
              </a:rPr>
              <a:t>sur l’axe </a:t>
            </a:r>
            <a:r>
              <a:rPr lang="fr-FR" sz="3200" dirty="0" smtClean="0">
                <a:latin typeface="+mj-lt"/>
              </a:rPr>
              <a:t>horizontal</a:t>
            </a:r>
            <a:endParaRPr lang="fr-FR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36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2</a:t>
            </a:fld>
            <a:endParaRPr lang="fr-FR" dirty="0"/>
          </a:p>
        </p:txBody>
      </p:sp>
      <p:sp>
        <p:nvSpPr>
          <p:cNvPr id="2" name="Rectángulo 1"/>
          <p:cNvSpPr/>
          <p:nvPr/>
        </p:nvSpPr>
        <p:spPr>
          <a:xfrm>
            <a:off x="5122131" y="601285"/>
            <a:ext cx="43861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96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rPr>
              <a:t>Données …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33325" y="3580526"/>
            <a:ext cx="1296374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400" dirty="0" smtClean="0">
                <a:cs typeface="Calibri Light" panose="020F0302020204030204" pitchFamily="34" charset="0"/>
              </a:rPr>
              <a:t>Croissance de données</a:t>
            </a: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: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Données issues d’Internet : </a:t>
            </a:r>
            <a:r>
              <a:rPr lang="fr-FR" sz="2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mail, réseaux sociaux …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Numérique des entreprises : </a:t>
            </a:r>
            <a:r>
              <a:rPr lang="fr-FR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documents, </a:t>
            </a:r>
            <a:r>
              <a:rPr lang="fr-FR" sz="2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rapports …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Capteurs de toute sorte : </a:t>
            </a:r>
            <a:r>
              <a:rPr lang="fr-FR" sz="2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objets connectés, capteurs de mesure …</a:t>
            </a:r>
            <a:endParaRPr lang="fr-FR" sz="2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3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20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Stacked graphs - Streamgraphs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13" y="1833289"/>
            <a:ext cx="10282685" cy="5040000"/>
          </a:xfrm>
        </p:spPr>
      </p:pic>
      <p:sp>
        <p:nvSpPr>
          <p:cNvPr id="12" name="Rectángulo 7"/>
          <p:cNvSpPr>
            <a:spLocks noChangeArrowheads="1"/>
          </p:cNvSpPr>
          <p:nvPr/>
        </p:nvSpPr>
        <p:spPr bwMode="auto">
          <a:xfrm>
            <a:off x="3940994" y="7003447"/>
            <a:ext cx="9752578" cy="281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[L. Byron and M. Wattenberg. Stacked Graphs - Geometry &amp; Aesthetics.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IEEE Transactions on Visualization and Computer Graphics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14(6):1245–1252, (2008)]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57200" y="2852961"/>
            <a:ext cx="29071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>
                <a:latin typeface="+mj-lt"/>
              </a:rPr>
              <a:t>Les</a:t>
            </a:r>
            <a:r>
              <a:rPr lang="fr-FR" sz="3200" b="1" dirty="0" smtClean="0">
                <a:latin typeface="+mj-lt"/>
              </a:rPr>
              <a:t> couches comme des flux</a:t>
            </a:r>
            <a:endParaRPr lang="fr-FR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8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21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Stacked graphs - Streamgraphs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57200" y="1219200"/>
            <a:ext cx="419537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Problèmes de visualisations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1984300"/>
            <a:ext cx="11125200" cy="570071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57200" y="3706564"/>
            <a:ext cx="282083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Surcharge</a:t>
            </a:r>
            <a:endParaRPr lang="fr-FR" sz="34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Lisibilité</a:t>
            </a:r>
            <a:endParaRPr lang="fr-FR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0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22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Séries temporelles 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multiples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et 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longues</a:t>
            </a:r>
          </a:p>
        </p:txBody>
      </p:sp>
      <p:pic>
        <p:nvPicPr>
          <p:cNvPr id="15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" y="1433840"/>
            <a:ext cx="14638173" cy="663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41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" y="1433840"/>
            <a:ext cx="14638173" cy="663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23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Séries temporelles 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multiples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et 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longues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457200" y="1981200"/>
            <a:ext cx="8122596" cy="470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34963" indent="-334963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4"/>
              </a:buClr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3"/>
              </a:buClr>
              <a:buFont typeface="Times" panose="02020603050405020304" pitchFamily="18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3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Comment </a:t>
            </a:r>
            <a:r>
              <a:rPr lang="fr-FR" sz="3200" b="1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atténuer </a:t>
            </a:r>
            <a:r>
              <a:rPr lang="fr-FR" sz="3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le problème de surcharge</a:t>
            </a:r>
            <a:r>
              <a:rPr lang="fr-F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?</a:t>
            </a:r>
          </a:p>
          <a:p>
            <a:pPr>
              <a:defRPr/>
            </a:pPr>
            <a:endParaRPr lang="en-US" kern="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FontTx/>
              <a:buNone/>
              <a:defRPr/>
            </a:pPr>
            <a:endParaRPr lang="en-US" kern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4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" y="1433840"/>
            <a:ext cx="14638173" cy="663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24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Séries temporelles 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multiples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et 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longues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457200" y="1981200"/>
            <a:ext cx="8103140" cy="470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34963" indent="-334963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4"/>
              </a:buClr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3"/>
              </a:buClr>
              <a:buFont typeface="Times" panose="02020603050405020304" pitchFamily="18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3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Comment </a:t>
            </a:r>
            <a:r>
              <a:rPr lang="fr-FR" sz="3200" b="1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atténuer </a:t>
            </a:r>
            <a:r>
              <a:rPr lang="fr-FR" sz="3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le problème de surcharge</a:t>
            </a:r>
            <a:r>
              <a:rPr lang="fr-F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?</a:t>
            </a:r>
          </a:p>
          <a:p>
            <a:pPr marL="0" indent="0">
              <a:buFontTx/>
              <a:buNone/>
              <a:defRPr/>
            </a:pPr>
            <a:r>
              <a:rPr lang="fr-FR" sz="3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Comment </a:t>
            </a:r>
            <a:r>
              <a:rPr lang="fr-FR" sz="3200" b="1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comparer</a:t>
            </a:r>
            <a:r>
              <a:rPr lang="fr-FR" sz="3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 des séries ?</a:t>
            </a:r>
          </a:p>
          <a:p>
            <a:pPr>
              <a:defRPr/>
            </a:pPr>
            <a:endParaRPr lang="en-US" kern="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FontTx/>
              <a:buNone/>
              <a:defRPr/>
            </a:pPr>
            <a:endParaRPr lang="en-US" kern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" y="1433840"/>
            <a:ext cx="14638173" cy="663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25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Séries temporelles 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multiples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et 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longues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457200" y="1981200"/>
            <a:ext cx="8180962" cy="470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34963" indent="-334963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4"/>
              </a:buClr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3"/>
              </a:buClr>
              <a:buFont typeface="Times" panose="02020603050405020304" pitchFamily="18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3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Comment </a:t>
            </a:r>
            <a:r>
              <a:rPr lang="fr-FR" sz="3200" b="1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atténuer </a:t>
            </a:r>
            <a:r>
              <a:rPr lang="fr-FR" sz="3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le problème de surcharge</a:t>
            </a:r>
            <a:r>
              <a:rPr lang="fr-F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?</a:t>
            </a:r>
          </a:p>
          <a:p>
            <a:pPr marL="0" indent="0">
              <a:buFontTx/>
              <a:buNone/>
              <a:defRPr/>
            </a:pPr>
            <a:r>
              <a:rPr lang="fr-FR" sz="3200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Comment </a:t>
            </a:r>
            <a:r>
              <a:rPr lang="fr-FR" sz="3200" b="1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comparer</a:t>
            </a:r>
            <a:r>
              <a:rPr lang="fr-FR" sz="3200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des séries ?</a:t>
            </a:r>
          </a:p>
          <a:p>
            <a:pPr marL="0" indent="0">
              <a:buFontTx/>
              <a:buNone/>
              <a:defRPr/>
            </a:pPr>
            <a:r>
              <a:rPr lang="fr-FR" sz="3200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Comment </a:t>
            </a:r>
            <a:r>
              <a:rPr lang="fr-FR" sz="3200" b="1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visualiser</a:t>
            </a:r>
            <a:r>
              <a:rPr lang="fr-FR" sz="3200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des motifs ?</a:t>
            </a:r>
            <a:endParaRPr lang="en-US" sz="3200" kern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defRPr/>
            </a:pPr>
            <a:endParaRPr lang="en-US" sz="3200" kern="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FontTx/>
              <a:buNone/>
              <a:defRPr/>
            </a:pPr>
            <a:endParaRPr lang="en-US" sz="3200" kern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8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26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Structure hiérarchique dans les séries</a:t>
            </a:r>
          </a:p>
        </p:txBody>
      </p:sp>
      <p:pic>
        <p:nvPicPr>
          <p:cNvPr id="9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6"/>
          <a:stretch>
            <a:fillRect/>
          </a:stretch>
        </p:blipFill>
        <p:spPr bwMode="auto">
          <a:xfrm>
            <a:off x="2743200" y="1524000"/>
            <a:ext cx="9144000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27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Structure hiérarchique dans les séries</a:t>
            </a:r>
          </a:p>
        </p:txBody>
      </p:sp>
      <p:pic>
        <p:nvPicPr>
          <p:cNvPr id="9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6"/>
          <a:stretch>
            <a:fillRect/>
          </a:stretch>
        </p:blipFill>
        <p:spPr bwMode="auto">
          <a:xfrm>
            <a:off x="2743200" y="1524000"/>
            <a:ext cx="9144000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echa curvada hacia arriba 6"/>
          <p:cNvSpPr/>
          <p:nvPr/>
        </p:nvSpPr>
        <p:spPr bwMode="auto">
          <a:xfrm rot="5400000">
            <a:off x="-526256" y="3647282"/>
            <a:ext cx="4356100" cy="2411412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 sz="2400">
              <a:latin typeface="Arial" pitchFamily="-107" charset="0"/>
              <a:ea typeface="ＭＳ Ｐゴシック" pitchFamily="-107" charset="-128"/>
            </a:endParaRPr>
          </a:p>
        </p:txBody>
      </p:sp>
      <p:pic>
        <p:nvPicPr>
          <p:cNvPr id="10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54041"/>
          <a:stretch>
            <a:fillRect/>
          </a:stretch>
        </p:blipFill>
        <p:spPr bwMode="auto">
          <a:xfrm>
            <a:off x="2743200" y="5189538"/>
            <a:ext cx="9144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381000" y="4394200"/>
            <a:ext cx="25146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34963" indent="-334963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4"/>
              </a:buClr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3"/>
              </a:buClr>
              <a:buFont typeface="Times" panose="02020603050405020304" pitchFamily="18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fr-FR" sz="3200" b="1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Agrégation</a:t>
            </a:r>
          </a:p>
        </p:txBody>
      </p:sp>
    </p:spTree>
    <p:extLst>
      <p:ext uri="{BB962C8B-B14F-4D97-AF65-F5344CB8AC3E}">
        <p14:creationId xmlns:p14="http://schemas.microsoft.com/office/powerpoint/2010/main" val="240521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28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Structure hiérarchique dans les séries</a:t>
            </a:r>
          </a:p>
        </p:txBody>
      </p:sp>
      <p:pic>
        <p:nvPicPr>
          <p:cNvPr id="9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6"/>
          <a:stretch>
            <a:fillRect/>
          </a:stretch>
        </p:blipFill>
        <p:spPr bwMode="auto">
          <a:xfrm>
            <a:off x="2743200" y="1524000"/>
            <a:ext cx="9144000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echa curvada hacia arriba 6"/>
          <p:cNvSpPr/>
          <p:nvPr/>
        </p:nvSpPr>
        <p:spPr bwMode="auto">
          <a:xfrm rot="5400000">
            <a:off x="-526256" y="3647282"/>
            <a:ext cx="4356100" cy="2411412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 sz="2400">
              <a:latin typeface="Arial" pitchFamily="-107" charset="0"/>
              <a:ea typeface="ＭＳ Ｐゴシック" pitchFamily="-107" charset="-128"/>
            </a:endParaRPr>
          </a:p>
        </p:txBody>
      </p:sp>
      <p:pic>
        <p:nvPicPr>
          <p:cNvPr id="10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54041"/>
          <a:stretch>
            <a:fillRect/>
          </a:stretch>
        </p:blipFill>
        <p:spPr bwMode="auto">
          <a:xfrm>
            <a:off x="2743200" y="5189538"/>
            <a:ext cx="9144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381000" y="4394200"/>
            <a:ext cx="25146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34963" indent="-334963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4"/>
              </a:buClr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3"/>
              </a:buClr>
              <a:buFont typeface="Times" panose="02020603050405020304" pitchFamily="18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fr-FR" sz="3200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Agrégation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11430000" y="4394200"/>
            <a:ext cx="276066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34963" indent="-334963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4"/>
              </a:buClr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3"/>
              </a:buClr>
              <a:buFont typeface="Times" panose="02020603050405020304" pitchFamily="18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fr-FR" sz="3200" b="1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Désagrégation</a:t>
            </a:r>
            <a:endParaRPr lang="fr-FR" sz="3200" b="1" kern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Flecha curvada hacia arriba 12"/>
          <p:cNvSpPr/>
          <p:nvPr/>
        </p:nvSpPr>
        <p:spPr bwMode="auto">
          <a:xfrm rot="5400000" flipH="1" flipV="1">
            <a:off x="10865644" y="3418682"/>
            <a:ext cx="4356100" cy="2411412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fr-FR" sz="2400">
              <a:latin typeface="Arial" pitchFamily="-107" charset="0"/>
              <a:ea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88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29</a:t>
            </a:fld>
            <a:endParaRPr lang="fr-FR"/>
          </a:p>
        </p:txBody>
      </p:sp>
      <p:pic>
        <p:nvPicPr>
          <p:cNvPr id="12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200" y="1752599"/>
            <a:ext cx="13217999" cy="6120000"/>
          </a:xfrm>
        </p:spPr>
      </p:pic>
      <p:sp>
        <p:nvSpPr>
          <p:cNvPr id="2" name="Rectángulo 1"/>
          <p:cNvSpPr/>
          <p:nvPr/>
        </p:nvSpPr>
        <p:spPr>
          <a:xfrm>
            <a:off x="680484" y="1722474"/>
            <a:ext cx="13416516" cy="606897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699763" y="3594894"/>
            <a:ext cx="4839529" cy="1039813"/>
          </a:xfrm>
        </p:spPr>
        <p:txBody>
          <a:bodyPr>
            <a:noAutofit/>
          </a:bodyPr>
          <a:lstStyle/>
          <a:p>
            <a:r>
              <a:rPr lang="fr-FR" sz="8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MULTISTREAM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513577" y="3237637"/>
            <a:ext cx="73518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3600" dirty="0" smtClean="0">
                <a:cs typeface="Calibri Light" panose="020F0302020204030204" pitchFamily="34" charset="0"/>
              </a:rPr>
              <a:t>Une </a:t>
            </a:r>
            <a:r>
              <a:rPr lang="fr-FR" sz="3600" dirty="0">
                <a:cs typeface="Calibri Light" panose="020F0302020204030204" pitchFamily="34" charset="0"/>
              </a:rPr>
              <a:t>nouvelle </a:t>
            </a:r>
            <a:r>
              <a:rPr lang="fr-FR" sz="3600" dirty="0" smtClean="0">
                <a:cs typeface="Calibri Light" panose="020F0302020204030204" pitchFamily="34" charset="0"/>
              </a:rPr>
              <a:t>approche basée dans les streamgraphs </a:t>
            </a:r>
            <a:r>
              <a:rPr lang="fr-FR" sz="3600" dirty="0">
                <a:cs typeface="Calibri Light" panose="020F0302020204030204" pitchFamily="34" charset="0"/>
              </a:rPr>
              <a:t>pour faciliter l'analyse </a:t>
            </a:r>
            <a:r>
              <a:rPr lang="fr-FR" sz="3600" dirty="0" smtClean="0">
                <a:cs typeface="Calibri Light" panose="020F0302020204030204" pitchFamily="34" charset="0"/>
              </a:rPr>
              <a:t>de séries temporelles hiérarchiques</a:t>
            </a:r>
          </a:p>
        </p:txBody>
      </p:sp>
    </p:spTree>
    <p:extLst>
      <p:ext uri="{BB962C8B-B14F-4D97-AF65-F5344CB8AC3E}">
        <p14:creationId xmlns:p14="http://schemas.microsoft.com/office/powerpoint/2010/main" val="12418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3</a:t>
            </a:fld>
            <a:endParaRPr lang="fr-FR" dirty="0"/>
          </a:p>
        </p:txBody>
      </p:sp>
      <p:sp>
        <p:nvSpPr>
          <p:cNvPr id="9" name="Título 2"/>
          <p:cNvSpPr txBox="1">
            <a:spLocks/>
          </p:cNvSpPr>
          <p:nvPr/>
        </p:nvSpPr>
        <p:spPr>
          <a:xfrm>
            <a:off x="814294" y="1334249"/>
            <a:ext cx="6176682" cy="1008901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2"/>
              </a:buClr>
              <a:defRPr/>
            </a:pPr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Données </a:t>
            </a:r>
            <a: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dynamiques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20833" y="2689890"/>
            <a:ext cx="12963747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Evoluent dans le temps</a:t>
            </a:r>
          </a:p>
          <a:p>
            <a:endParaRPr lang="fr-FR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3400" dirty="0" smtClean="0">
                <a:cs typeface="Calibri Light" panose="020F0302020204030204" pitchFamily="34" charset="0"/>
              </a:rPr>
              <a:t>Exemples</a:t>
            </a: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: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Météorologie </a:t>
            </a:r>
            <a:r>
              <a:rPr lang="fr-FR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fr-FR" sz="2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l’enregistrement de quantité </a:t>
            </a:r>
            <a:r>
              <a:rPr lang="fr-FR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de pluie </a:t>
            </a:r>
            <a:r>
              <a:rPr lang="fr-FR" sz="2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dans une année à Montpellier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Finance : </a:t>
            </a:r>
            <a:r>
              <a:rPr lang="fr-FR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l'évolution de l’euro dans les derniers mois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Marketing : </a:t>
            </a:r>
            <a:r>
              <a:rPr lang="fr-FR" sz="2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le nombre </a:t>
            </a:r>
            <a:r>
              <a:rPr lang="fr-FR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de chansons entendues par les utilisateurs au cours du temps</a:t>
            </a:r>
          </a:p>
        </p:txBody>
      </p:sp>
    </p:spTree>
    <p:extLst>
      <p:ext uri="{BB962C8B-B14F-4D97-AF65-F5344CB8AC3E}">
        <p14:creationId xmlns:p14="http://schemas.microsoft.com/office/powerpoint/2010/main" val="25355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30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MULTISTREAM</a:t>
            </a:r>
          </a:p>
        </p:txBody>
      </p:sp>
      <p:pic>
        <p:nvPicPr>
          <p:cNvPr id="12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200" y="1752599"/>
            <a:ext cx="13217999" cy="6120000"/>
          </a:xfrm>
        </p:spPr>
      </p:pic>
    </p:spTree>
    <p:extLst>
      <p:ext uri="{BB962C8B-B14F-4D97-AF65-F5344CB8AC3E}">
        <p14:creationId xmlns:p14="http://schemas.microsoft.com/office/powerpoint/2010/main" val="227531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31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MULTISTREAM</a:t>
            </a:r>
          </a:p>
        </p:txBody>
      </p:sp>
      <p:pic>
        <p:nvPicPr>
          <p:cNvPr id="12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200" y="1752599"/>
            <a:ext cx="13217999" cy="6120000"/>
          </a:xfrm>
        </p:spPr>
      </p:pic>
      <p:sp>
        <p:nvSpPr>
          <p:cNvPr id="11" name="Rectángulo 10"/>
          <p:cNvSpPr/>
          <p:nvPr/>
        </p:nvSpPr>
        <p:spPr>
          <a:xfrm>
            <a:off x="457200" y="1219200"/>
            <a:ext cx="183575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globale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39244" y="1966585"/>
            <a:ext cx="12939386" cy="57532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7152874"/>
            <a:ext cx="9130431" cy="64810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4625106" y="6346028"/>
            <a:ext cx="9107424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1" algn="ctr">
              <a:buClr>
                <a:schemeClr val="accent2"/>
              </a:buClr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Montre les séries à un haut niveau d’abstraction</a:t>
            </a:r>
            <a:endParaRPr lang="fr-FR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32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MULTISTREAM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57200" y="1219200"/>
            <a:ext cx="297870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multirésolution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12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200" y="1752599"/>
            <a:ext cx="13217999" cy="6120000"/>
          </a:xfrm>
        </p:spPr>
      </p:pic>
      <p:sp>
        <p:nvSpPr>
          <p:cNvPr id="9" name="Rectángulo 8"/>
          <p:cNvSpPr/>
          <p:nvPr/>
        </p:nvSpPr>
        <p:spPr>
          <a:xfrm>
            <a:off x="839244" y="1966585"/>
            <a:ext cx="3908120" cy="57532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ángulo 9"/>
          <p:cNvSpPr/>
          <p:nvPr/>
        </p:nvSpPr>
        <p:spPr>
          <a:xfrm>
            <a:off x="4747364" y="6951945"/>
            <a:ext cx="9043792" cy="76788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ángulo 12"/>
          <p:cNvSpPr/>
          <p:nvPr/>
        </p:nvSpPr>
        <p:spPr>
          <a:xfrm>
            <a:off x="256032" y="3302204"/>
            <a:ext cx="4297680" cy="27084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1" algn="ctr">
              <a:buClr>
                <a:schemeClr val="accent2"/>
              </a:buClr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Montre les séries à différents niveaux d’abstraction</a:t>
            </a:r>
          </a:p>
          <a:p>
            <a:pPr marL="0" lvl="1" algn="ctr">
              <a:buClr>
                <a:schemeClr val="accent2"/>
              </a:buClr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(agrégation/</a:t>
            </a:r>
          </a:p>
          <a:p>
            <a:pPr marL="0" lvl="1" algn="ctr">
              <a:buClr>
                <a:schemeClr val="accent2"/>
              </a:buClr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désagrégation)</a:t>
            </a:r>
            <a:endParaRPr lang="fr-FR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0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33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MULTISTREAM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57200" y="1219200"/>
            <a:ext cx="171553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Contrôleur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12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200" y="1752599"/>
            <a:ext cx="13217999" cy="6120000"/>
          </a:xfrm>
        </p:spPr>
      </p:pic>
      <p:sp>
        <p:nvSpPr>
          <p:cNvPr id="9" name="Rectángulo 8"/>
          <p:cNvSpPr/>
          <p:nvPr/>
        </p:nvSpPr>
        <p:spPr>
          <a:xfrm>
            <a:off x="839244" y="1966585"/>
            <a:ext cx="3908120" cy="57532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ángulo 9"/>
          <p:cNvSpPr/>
          <p:nvPr/>
        </p:nvSpPr>
        <p:spPr>
          <a:xfrm>
            <a:off x="4747363" y="1813812"/>
            <a:ext cx="9176835" cy="51631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ipse 13"/>
          <p:cNvSpPr>
            <a:spLocks noChangeArrowheads="1"/>
          </p:cNvSpPr>
          <p:nvPr/>
        </p:nvSpPr>
        <p:spPr bwMode="auto">
          <a:xfrm>
            <a:off x="5617464" y="6976997"/>
            <a:ext cx="533400" cy="9144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4" name="Elipse 13"/>
          <p:cNvSpPr>
            <a:spLocks noChangeArrowheads="1"/>
          </p:cNvSpPr>
          <p:nvPr/>
        </p:nvSpPr>
        <p:spPr bwMode="auto">
          <a:xfrm>
            <a:off x="8110728" y="6946517"/>
            <a:ext cx="533400" cy="9144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5" name="Elipse 13"/>
          <p:cNvSpPr>
            <a:spLocks noChangeArrowheads="1"/>
          </p:cNvSpPr>
          <p:nvPr/>
        </p:nvSpPr>
        <p:spPr bwMode="auto">
          <a:xfrm>
            <a:off x="9053841" y="6908226"/>
            <a:ext cx="533400" cy="9144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6" name="Elipse 13"/>
          <p:cNvSpPr>
            <a:spLocks noChangeArrowheads="1"/>
          </p:cNvSpPr>
          <p:nvPr/>
        </p:nvSpPr>
        <p:spPr bwMode="auto">
          <a:xfrm>
            <a:off x="9978492" y="6927024"/>
            <a:ext cx="533400" cy="9144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7" name="Elipse 13"/>
          <p:cNvSpPr>
            <a:spLocks noChangeArrowheads="1"/>
          </p:cNvSpPr>
          <p:nvPr/>
        </p:nvSpPr>
        <p:spPr bwMode="auto">
          <a:xfrm>
            <a:off x="12683905" y="6908226"/>
            <a:ext cx="533400" cy="9144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8" name="Rectángulo 17"/>
          <p:cNvSpPr/>
          <p:nvPr/>
        </p:nvSpPr>
        <p:spPr>
          <a:xfrm>
            <a:off x="4616093" y="5954290"/>
            <a:ext cx="9557106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1" algn="ctr">
              <a:buClr>
                <a:schemeClr val="accent2"/>
              </a:buClr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Filtre et sélectionne un segment de temps intéressant</a:t>
            </a:r>
            <a:endParaRPr lang="fr-FR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34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MULTISTREAM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57200" y="1219200"/>
            <a:ext cx="397416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Gestionnaire de hiérarchie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12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200" y="1752599"/>
            <a:ext cx="13217999" cy="6120000"/>
          </a:xfrm>
        </p:spPr>
      </p:pic>
      <p:sp>
        <p:nvSpPr>
          <p:cNvPr id="9" name="Rectángulo 8"/>
          <p:cNvSpPr/>
          <p:nvPr/>
        </p:nvSpPr>
        <p:spPr>
          <a:xfrm>
            <a:off x="4659683" y="1813812"/>
            <a:ext cx="9264516" cy="59776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ángulo 9"/>
          <p:cNvSpPr/>
          <p:nvPr/>
        </p:nvSpPr>
        <p:spPr>
          <a:xfrm>
            <a:off x="4713023" y="3557939"/>
            <a:ext cx="4297680" cy="16619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1" algn="ctr">
              <a:buClr>
                <a:schemeClr val="accent2"/>
              </a:buClr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Permet de naviguer à travers la structure hiérarchique	 </a:t>
            </a:r>
            <a:endParaRPr lang="fr-FR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5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35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Comment aller de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659683" y="1813812"/>
            <a:ext cx="9264516" cy="59776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6894786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1040003" y="2144024"/>
            <a:ext cx="488640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 Light" panose="020F0302020204030204" pitchFamily="34" charset="0"/>
              </a:rPr>
              <a:t>Problèmes de visualisation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9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36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Comment aller de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659683" y="1813812"/>
            <a:ext cx="9264516" cy="59776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6894786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Marcador de contenido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19" y="2770803"/>
            <a:ext cx="7027581" cy="4010997"/>
          </a:xfrm>
        </p:spPr>
      </p:pic>
      <p:sp>
        <p:nvSpPr>
          <p:cNvPr id="12" name="Rectángulo 11"/>
          <p:cNvSpPr/>
          <p:nvPr/>
        </p:nvSpPr>
        <p:spPr>
          <a:xfrm>
            <a:off x="1040003" y="2144024"/>
            <a:ext cx="488640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 Light" panose="020F0302020204030204" pitchFamily="34" charset="0"/>
              </a:rPr>
              <a:t>Problèmes de visualisation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9301015" y="2144023"/>
            <a:ext cx="36804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 Light" panose="020F0302020204030204" pitchFamily="34" charset="0"/>
              </a:rPr>
              <a:t>Vue multirésolution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6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37</a:t>
            </a:fld>
            <a:endParaRPr lang="fr-F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0" y="1645943"/>
            <a:ext cx="13312461" cy="5040000"/>
          </a:xfrm>
          <a:prstGeom prst="rect">
            <a:avLst/>
          </a:prstGeom>
        </p:spPr>
      </p:pic>
      <p:sp>
        <p:nvSpPr>
          <p:cNvPr id="9" name="Título 2"/>
          <p:cNvSpPr txBox="1">
            <a:spLocks/>
          </p:cNvSpPr>
          <p:nvPr/>
        </p:nvSpPr>
        <p:spPr>
          <a:xfrm>
            <a:off x="457200" y="330200"/>
            <a:ext cx="13639800" cy="10398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multirésolution (</a:t>
            </a:r>
            <a:r>
              <a:rPr lang="fr-FR" sz="6000" smtClean="0">
                <a:solidFill>
                  <a:srgbClr val="808080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Focus +</a:t>
            </a:r>
            <a:r>
              <a:rPr lang="fr-FR" sz="6000" smtClean="0">
                <a:solidFill>
                  <a:srgbClr val="0000FF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Contexte</a:t>
            </a:r>
            <a:r>
              <a:rPr lang="fr-FR" sz="600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)</a:t>
            </a:r>
            <a:endParaRPr lang="fr-FR" sz="6000" dirty="0">
              <a:solidFill>
                <a:srgbClr val="BE020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75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38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multirésolution (</a:t>
            </a:r>
            <a:r>
              <a:rPr lang="fr-FR" sz="6000" dirty="0">
                <a:solidFill>
                  <a:srgbClr val="808080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Focus +</a:t>
            </a:r>
            <a:r>
              <a:rPr lang="fr-FR" sz="6000" dirty="0">
                <a:solidFill>
                  <a:srgbClr val="0000FF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Contexte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)</a:t>
            </a:r>
            <a:endParaRPr lang="fr-FR" sz="6000" dirty="0">
              <a:solidFill>
                <a:srgbClr val="BE020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0" y="1645943"/>
            <a:ext cx="13312461" cy="5040000"/>
          </a:xfrm>
          <a:prstGeom prst="rect">
            <a:avLst/>
          </a:prstGeom>
        </p:spPr>
      </p:pic>
      <p:sp>
        <p:nvSpPr>
          <p:cNvPr id="9" name="Rectángulo 1"/>
          <p:cNvSpPr>
            <a:spLocks noChangeArrowheads="1"/>
          </p:cNvSpPr>
          <p:nvPr/>
        </p:nvSpPr>
        <p:spPr bwMode="auto">
          <a:xfrm>
            <a:off x="2921000" y="1522381"/>
            <a:ext cx="8772525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grpSp>
        <p:nvGrpSpPr>
          <p:cNvPr id="10" name="Grupo 9"/>
          <p:cNvGrpSpPr/>
          <p:nvPr/>
        </p:nvGrpSpPr>
        <p:grpSpPr>
          <a:xfrm>
            <a:off x="11449080" y="6570838"/>
            <a:ext cx="2935421" cy="960764"/>
            <a:chOff x="10868494" y="6794436"/>
            <a:chExt cx="2935421" cy="960764"/>
          </a:xfrm>
        </p:grpSpPr>
        <p:sp>
          <p:nvSpPr>
            <p:cNvPr id="11" name="Content Placeholder 1"/>
            <p:cNvSpPr txBox="1">
              <a:spLocks/>
            </p:cNvSpPr>
            <p:nvPr/>
          </p:nvSpPr>
          <p:spPr bwMode="auto">
            <a:xfrm>
              <a:off x="11221096" y="6794436"/>
              <a:ext cx="201891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/>
            <a:lstStyle>
              <a:lvl1pPr marL="334963" indent="-334963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4"/>
                </a:buClr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1pPr>
              <a:lvl2pPr marL="687388" indent="-352425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3"/>
                </a:buClr>
                <a:buFont typeface="Times" panose="02020603050405020304" pitchFamily="18" charset="0"/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2pPr>
              <a:lvl3pPr marL="1631950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•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3pPr>
              <a:lvl4pPr marL="228441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–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4pPr>
              <a:lvl5pPr marL="293846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»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5pPr>
              <a:lvl6pPr marL="359210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6pPr>
              <a:lvl7pPr marL="424521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7pPr>
              <a:lvl8pPr marL="489832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8pPr>
              <a:lvl9pPr marL="555143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FontTx/>
                <a:buNone/>
                <a:defRPr/>
              </a:pPr>
              <a:r>
                <a:rPr lang="fr-FR" b="1" dirty="0" smtClean="0">
                  <a:solidFill>
                    <a:srgbClr val="0000FF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Contexte</a:t>
              </a:r>
            </a:p>
            <a:p>
              <a:pPr marL="334963" lvl="1" indent="0" algn="ctr">
                <a:buFont typeface="Times" panose="02020603050405020304" pitchFamily="18" charset="0"/>
                <a:buNone/>
                <a:defRPr/>
              </a:pPr>
              <a:endParaRPr lang="en-US" sz="2800" b="1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" name="Content Placeholder 1"/>
            <p:cNvSpPr txBox="1">
              <a:spLocks/>
            </p:cNvSpPr>
            <p:nvPr/>
          </p:nvSpPr>
          <p:spPr bwMode="auto">
            <a:xfrm>
              <a:off x="10868494" y="7343711"/>
              <a:ext cx="2935421" cy="411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/>
            <a:lstStyle>
              <a:lvl1pPr marL="334963" indent="-334963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4"/>
                </a:buClr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1pPr>
              <a:lvl2pPr marL="687388" indent="-352425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3"/>
                </a:buClr>
                <a:buFont typeface="Times" panose="02020603050405020304" pitchFamily="18" charset="0"/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2pPr>
              <a:lvl3pPr marL="1631950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•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3pPr>
              <a:lvl4pPr marL="228441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–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4pPr>
              <a:lvl5pPr marL="293846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»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5pPr>
              <a:lvl6pPr marL="359210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6pPr>
              <a:lvl7pPr marL="424521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7pPr>
              <a:lvl8pPr marL="489832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8pPr>
              <a:lvl9pPr marL="555143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FontTx/>
                <a:buNone/>
                <a:defRPr/>
              </a:pPr>
              <a:r>
                <a:rPr lang="fr-FR" sz="1800" dirty="0" smtClean="0">
                  <a:solidFill>
                    <a:srgbClr val="0000FF"/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rPr>
                <a:t>Haut niveau d’abstraction</a:t>
              </a:r>
            </a:p>
            <a:p>
              <a:pPr marL="334963" lvl="1" indent="0" algn="ctr">
                <a:buFont typeface="Times" panose="02020603050405020304" pitchFamily="18" charset="0"/>
                <a:buNone/>
                <a:defRPr/>
              </a:pPr>
              <a:endParaRPr lang="en-US" sz="2400" b="1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457200" y="6543415"/>
            <a:ext cx="2935421" cy="960764"/>
            <a:chOff x="10868494" y="6794436"/>
            <a:chExt cx="2935421" cy="960764"/>
          </a:xfrm>
        </p:grpSpPr>
        <p:sp>
          <p:nvSpPr>
            <p:cNvPr id="14" name="Content Placeholder 1"/>
            <p:cNvSpPr txBox="1">
              <a:spLocks/>
            </p:cNvSpPr>
            <p:nvPr/>
          </p:nvSpPr>
          <p:spPr bwMode="auto">
            <a:xfrm>
              <a:off x="11218118" y="6794436"/>
              <a:ext cx="2021893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/>
            <a:lstStyle>
              <a:lvl1pPr marL="334963" indent="-334963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4"/>
                </a:buClr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1pPr>
              <a:lvl2pPr marL="687388" indent="-352425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3"/>
                </a:buClr>
                <a:buFont typeface="Times" panose="02020603050405020304" pitchFamily="18" charset="0"/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2pPr>
              <a:lvl3pPr marL="1631950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•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3pPr>
              <a:lvl4pPr marL="228441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–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4pPr>
              <a:lvl5pPr marL="293846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»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5pPr>
              <a:lvl6pPr marL="359210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6pPr>
              <a:lvl7pPr marL="424521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7pPr>
              <a:lvl8pPr marL="489832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8pPr>
              <a:lvl9pPr marL="555143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FontTx/>
                <a:buNone/>
                <a:defRPr/>
              </a:pPr>
              <a:r>
                <a:rPr lang="fr-FR" b="1" dirty="0" smtClean="0">
                  <a:solidFill>
                    <a:srgbClr val="0000FF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Contexte</a:t>
              </a:r>
            </a:p>
            <a:p>
              <a:pPr marL="334963" lvl="1" indent="0" algn="ctr">
                <a:buFont typeface="Times" panose="02020603050405020304" pitchFamily="18" charset="0"/>
                <a:buNone/>
                <a:defRPr/>
              </a:pPr>
              <a:endParaRPr lang="en-US" sz="28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Content Placeholder 1"/>
            <p:cNvSpPr txBox="1">
              <a:spLocks/>
            </p:cNvSpPr>
            <p:nvPr/>
          </p:nvSpPr>
          <p:spPr bwMode="auto">
            <a:xfrm>
              <a:off x="10868494" y="7343711"/>
              <a:ext cx="2935421" cy="411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/>
            <a:lstStyle>
              <a:lvl1pPr marL="334963" indent="-334963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4"/>
                </a:buClr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1pPr>
              <a:lvl2pPr marL="687388" indent="-352425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3"/>
                </a:buClr>
                <a:buFont typeface="Times" panose="02020603050405020304" pitchFamily="18" charset="0"/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2pPr>
              <a:lvl3pPr marL="1631950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•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3pPr>
              <a:lvl4pPr marL="228441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–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4pPr>
              <a:lvl5pPr marL="293846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»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5pPr>
              <a:lvl6pPr marL="359210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6pPr>
              <a:lvl7pPr marL="424521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7pPr>
              <a:lvl8pPr marL="489832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8pPr>
              <a:lvl9pPr marL="555143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FontTx/>
                <a:buNone/>
                <a:defRPr/>
              </a:pPr>
              <a:r>
                <a:rPr lang="fr-FR" sz="1800" dirty="0" smtClean="0">
                  <a:solidFill>
                    <a:srgbClr val="0000FF"/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rPr>
                <a:t>Haut niveau d’abstraction</a:t>
              </a:r>
            </a:p>
            <a:p>
              <a:pPr marL="334963" lvl="1" indent="0" algn="ctr">
                <a:buFont typeface="Times" panose="02020603050405020304" pitchFamily="18" charset="0"/>
                <a:buNone/>
                <a:defRPr/>
              </a:pPr>
              <a:endParaRPr lang="en-US" sz="2400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1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39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multirésolution (</a:t>
            </a:r>
            <a:r>
              <a:rPr lang="fr-FR" sz="6000" dirty="0">
                <a:solidFill>
                  <a:srgbClr val="808080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Focus +</a:t>
            </a:r>
            <a:r>
              <a:rPr lang="fr-FR" sz="6000" dirty="0">
                <a:solidFill>
                  <a:srgbClr val="0000FF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Contexte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)</a:t>
            </a:r>
            <a:endParaRPr lang="fr-FR" sz="6000" dirty="0">
              <a:solidFill>
                <a:srgbClr val="BE020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0" y="1645943"/>
            <a:ext cx="13312461" cy="5040000"/>
          </a:xfrm>
          <a:prstGeom prst="rect">
            <a:avLst/>
          </a:prstGeom>
        </p:spPr>
      </p:pic>
      <p:sp>
        <p:nvSpPr>
          <p:cNvPr id="9" name="Rectángulo 1"/>
          <p:cNvSpPr>
            <a:spLocks noChangeArrowheads="1"/>
          </p:cNvSpPr>
          <p:nvPr/>
        </p:nvSpPr>
        <p:spPr bwMode="auto">
          <a:xfrm flipH="1">
            <a:off x="457198" y="1522381"/>
            <a:ext cx="4610101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grpSp>
        <p:nvGrpSpPr>
          <p:cNvPr id="13" name="Grupo 12"/>
          <p:cNvGrpSpPr/>
          <p:nvPr/>
        </p:nvGrpSpPr>
        <p:grpSpPr>
          <a:xfrm>
            <a:off x="5847489" y="6570838"/>
            <a:ext cx="2935421" cy="960764"/>
            <a:chOff x="10868494" y="6794436"/>
            <a:chExt cx="2935421" cy="960764"/>
          </a:xfrm>
        </p:grpSpPr>
        <p:sp>
          <p:nvSpPr>
            <p:cNvPr id="14" name="Content Placeholder 1"/>
            <p:cNvSpPr txBox="1">
              <a:spLocks/>
            </p:cNvSpPr>
            <p:nvPr/>
          </p:nvSpPr>
          <p:spPr bwMode="auto">
            <a:xfrm>
              <a:off x="11432400" y="6794436"/>
              <a:ext cx="1807611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/>
            <a:lstStyle>
              <a:lvl1pPr marL="334963" indent="-334963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4"/>
                </a:buClr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1pPr>
              <a:lvl2pPr marL="687388" indent="-352425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3"/>
                </a:buClr>
                <a:buFont typeface="Times" panose="02020603050405020304" pitchFamily="18" charset="0"/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2pPr>
              <a:lvl3pPr marL="1631950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•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3pPr>
              <a:lvl4pPr marL="228441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–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4pPr>
              <a:lvl5pPr marL="293846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»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5pPr>
              <a:lvl6pPr marL="359210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6pPr>
              <a:lvl7pPr marL="424521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7pPr>
              <a:lvl8pPr marL="489832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8pPr>
              <a:lvl9pPr marL="555143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FontTx/>
                <a:buNone/>
                <a:defRPr/>
              </a:pPr>
              <a:r>
                <a:rPr lang="fr-FR" b="1" dirty="0" smtClean="0">
                  <a:solidFill>
                    <a:srgbClr val="80808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Focus</a:t>
              </a:r>
            </a:p>
            <a:p>
              <a:pPr marL="334963" lvl="1" indent="0" algn="ctr">
                <a:buFont typeface="Times" panose="02020603050405020304" pitchFamily="18" charset="0"/>
                <a:buNone/>
                <a:defRPr/>
              </a:pPr>
              <a:endParaRPr lang="en-US" sz="2800" kern="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Content Placeholder 1"/>
            <p:cNvSpPr txBox="1">
              <a:spLocks/>
            </p:cNvSpPr>
            <p:nvPr/>
          </p:nvSpPr>
          <p:spPr bwMode="auto">
            <a:xfrm>
              <a:off x="10868494" y="7343711"/>
              <a:ext cx="2935421" cy="411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30622" tIns="65311" rIns="130622" bIns="65311"/>
            <a:lstStyle>
              <a:lvl1pPr marL="334963" indent="-334963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4"/>
                </a:buClr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1pPr>
              <a:lvl2pPr marL="687388" indent="-352425" algn="l" rtl="0" eaLnBrk="0" fontAlgn="base" hangingPunct="0">
                <a:spcBef>
                  <a:spcPts val="400"/>
                </a:spcBef>
                <a:spcAft>
                  <a:spcPts val="200"/>
                </a:spcAft>
                <a:buClr>
                  <a:schemeClr val="accent3"/>
                </a:buClr>
                <a:buFont typeface="Times" panose="02020603050405020304" pitchFamily="18" charset="0"/>
                <a:buChar char="•"/>
                <a:defRPr sz="34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2pPr>
              <a:lvl3pPr marL="1631950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•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3pPr>
              <a:lvl4pPr marL="228441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–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4pPr>
              <a:lvl5pPr marL="2938463" indent="-325438" algn="l" rtl="0" eaLnBrk="0" fontAlgn="base" hangingPunct="0">
                <a:spcBef>
                  <a:spcPts val="400"/>
                </a:spcBef>
                <a:spcAft>
                  <a:spcPts val="200"/>
                </a:spcAft>
                <a:buChar char="»"/>
                <a:defRPr sz="2800">
                  <a:solidFill>
                    <a:srgbClr val="262626"/>
                  </a:solidFill>
                  <a:latin typeface="+mn-lt"/>
                  <a:ea typeface="+mn-ea"/>
                  <a:cs typeface="ＭＳ Ｐゴシック" charset="0"/>
                </a:defRPr>
              </a:lvl5pPr>
              <a:lvl6pPr marL="359210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6pPr>
              <a:lvl7pPr marL="4245216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7pPr>
              <a:lvl8pPr marL="489832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8pPr>
              <a:lvl9pPr marL="5551437" indent="-326555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3400">
                  <a:solidFill>
                    <a:srgbClr val="EEEAFF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FontTx/>
                <a:buNone/>
                <a:defRPr/>
              </a:pPr>
              <a:r>
                <a:rPr lang="fr-FR" sz="1800" dirty="0" smtClean="0">
                  <a:solidFill>
                    <a:schemeClr val="bg1">
                      <a:lumMod val="65000"/>
                    </a:schemeClr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rPr>
                <a:t>Bas niveau d’abstraction</a:t>
              </a:r>
            </a:p>
            <a:p>
              <a:pPr marL="334963" lvl="1" indent="0" algn="ctr">
                <a:buFont typeface="Times" panose="02020603050405020304" pitchFamily="18" charset="0"/>
                <a:buNone/>
                <a:defRPr/>
              </a:pPr>
              <a:endParaRPr lang="en-US" sz="2400" kern="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6" name="Rectángulo 1"/>
          <p:cNvSpPr>
            <a:spLocks noChangeArrowheads="1"/>
          </p:cNvSpPr>
          <p:nvPr/>
        </p:nvSpPr>
        <p:spPr bwMode="auto">
          <a:xfrm flipH="1">
            <a:off x="9539288" y="1585478"/>
            <a:ext cx="4563260" cy="5097834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15569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4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814294" y="1334249"/>
            <a:ext cx="6176682" cy="1008901"/>
          </a:xfrm>
          <a:noFill/>
        </p:spPr>
        <p:txBody>
          <a:bodyPr anchor="t" anchorCtr="0">
            <a:normAutofit/>
          </a:bodyPr>
          <a:lstStyle/>
          <a:p>
            <a:pPr>
              <a:buClr>
                <a:schemeClr val="accent2"/>
              </a:buClr>
              <a:defRPr/>
            </a:pPr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Données </a:t>
            </a:r>
            <a: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dynamiques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20833" y="2689890"/>
            <a:ext cx="617014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Evoluent dans le temps</a:t>
            </a:r>
          </a:p>
          <a:p>
            <a:endParaRPr lang="fr-FR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3400" dirty="0" smtClean="0">
                <a:cs typeface="Calibri Light" panose="020F0302020204030204" pitchFamily="34" charset="0"/>
              </a:rPr>
              <a:t>Exemples</a:t>
            </a: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: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Météorologie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Finance</a:t>
            </a:r>
            <a:endParaRPr lang="fr-F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Marketing</a:t>
            </a:r>
            <a:endParaRPr lang="fr-F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ítulo 2"/>
          <p:cNvSpPr txBox="1">
            <a:spLocks/>
          </p:cNvSpPr>
          <p:nvPr/>
        </p:nvSpPr>
        <p:spPr>
          <a:xfrm>
            <a:off x="7805270" y="1334248"/>
            <a:ext cx="6010835" cy="10220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None/>
              <a:defRPr sz="600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 dirty="0"/>
              <a:t>Données </a:t>
            </a:r>
            <a:r>
              <a:rPr lang="fr-FR" dirty="0" smtClean="0">
                <a:solidFill>
                  <a:schemeClr val="accent2"/>
                </a:solidFill>
              </a:rPr>
              <a:t>complexes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805270" y="2689890"/>
            <a:ext cx="617014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Relations intrinsèques</a:t>
            </a:r>
          </a:p>
          <a:p>
            <a:endParaRPr lang="fr-FR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3400" dirty="0">
                <a:cs typeface="Calibri Light" panose="020F0302020204030204" pitchFamily="34" charset="0"/>
              </a:rPr>
              <a:t>Exemples</a:t>
            </a:r>
            <a:r>
              <a:rPr lang="fr-FR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 : 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Réseaux sociaux </a:t>
            </a: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                )</a:t>
            </a:r>
            <a:endParaRPr lang="fr-FR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Biologie : réseaux d’interaction protéine-protéine</a:t>
            </a:r>
            <a:endParaRPr lang="fr-F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11424677" y="4409467"/>
            <a:ext cx="1429296" cy="360000"/>
            <a:chOff x="6053666" y="6268284"/>
            <a:chExt cx="1429296" cy="360000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3666" y="6268284"/>
              <a:ext cx="356435" cy="360000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2087" y="6268284"/>
              <a:ext cx="448889" cy="360000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2962" y="6268284"/>
              <a:ext cx="360000" cy="360000"/>
            </a:xfrm>
            <a:prstGeom prst="rect">
              <a:avLst/>
            </a:prstGeom>
          </p:spPr>
        </p:pic>
      </p:grpSp>
      <p:sp>
        <p:nvSpPr>
          <p:cNvPr id="3" name="Rectángulo 2"/>
          <p:cNvSpPr/>
          <p:nvPr/>
        </p:nvSpPr>
        <p:spPr>
          <a:xfrm>
            <a:off x="524933" y="1151467"/>
            <a:ext cx="6466043" cy="572346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59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40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multirésolution (</a:t>
            </a:r>
            <a:r>
              <a:rPr lang="fr-FR" sz="6000" dirty="0">
                <a:solidFill>
                  <a:srgbClr val="808080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Focus +</a:t>
            </a:r>
            <a:r>
              <a:rPr lang="fr-FR" sz="6000" dirty="0">
                <a:solidFill>
                  <a:srgbClr val="0000FF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Contexte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)</a:t>
            </a:r>
            <a:endParaRPr lang="fr-FR" sz="6000" dirty="0">
              <a:solidFill>
                <a:srgbClr val="BE020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0" y="1645943"/>
            <a:ext cx="13312461" cy="5040000"/>
          </a:xfrm>
          <a:prstGeom prst="rect">
            <a:avLst/>
          </a:prstGeom>
        </p:spPr>
      </p:pic>
      <p:sp>
        <p:nvSpPr>
          <p:cNvPr id="9" name="Rectángulo 1"/>
          <p:cNvSpPr>
            <a:spLocks noChangeArrowheads="1"/>
          </p:cNvSpPr>
          <p:nvPr/>
        </p:nvSpPr>
        <p:spPr bwMode="auto">
          <a:xfrm flipH="1">
            <a:off x="457199" y="1522381"/>
            <a:ext cx="2398735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 bwMode="auto">
          <a:xfrm>
            <a:off x="3030961" y="6683985"/>
            <a:ext cx="2104919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34963" indent="-334963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4"/>
              </a:buClr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3"/>
              </a:buClr>
              <a:buFont typeface="Times" panose="02020603050405020304" pitchFamily="18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fr-FR" b="1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Transition</a:t>
            </a:r>
          </a:p>
          <a:p>
            <a:pPr marL="334963" lvl="1" indent="0" algn="ctr">
              <a:buFont typeface="Times" panose="02020603050405020304" pitchFamily="18" charset="0"/>
              <a:buNone/>
              <a:defRPr/>
            </a:pPr>
            <a:endParaRPr lang="en-US" sz="2800" kern="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ángulo 1"/>
          <p:cNvSpPr>
            <a:spLocks noChangeArrowheads="1"/>
          </p:cNvSpPr>
          <p:nvPr/>
        </p:nvSpPr>
        <p:spPr bwMode="auto">
          <a:xfrm flipH="1">
            <a:off x="11750039" y="1585478"/>
            <a:ext cx="2352507" cy="5097834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2" name="Rectángulo 1"/>
          <p:cNvSpPr>
            <a:spLocks noChangeArrowheads="1"/>
          </p:cNvSpPr>
          <p:nvPr/>
        </p:nvSpPr>
        <p:spPr bwMode="auto">
          <a:xfrm>
            <a:off x="5126831" y="1522381"/>
            <a:ext cx="4357688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7" name="Content Placeholder 1"/>
          <p:cNvSpPr txBox="1">
            <a:spLocks/>
          </p:cNvSpPr>
          <p:nvPr/>
        </p:nvSpPr>
        <p:spPr bwMode="auto">
          <a:xfrm>
            <a:off x="9469677" y="6683311"/>
            <a:ext cx="217367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>
            <a:lvl1pPr marL="334963" indent="-334963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4"/>
              </a:buClr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3"/>
              </a:buClr>
              <a:buFont typeface="Times" panose="02020603050405020304" pitchFamily="18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fr-FR" b="1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Transition</a:t>
            </a:r>
          </a:p>
          <a:p>
            <a:pPr marL="334963" lvl="1" indent="0" algn="ctr">
              <a:buFont typeface="Times" panose="02020603050405020304" pitchFamily="18" charset="0"/>
              <a:buNone/>
              <a:defRPr/>
            </a:pPr>
            <a:endParaRPr lang="en-US" sz="2800" kern="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9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41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multirésolution (</a:t>
            </a:r>
            <a:r>
              <a:rPr lang="fr-FR" sz="6000" dirty="0">
                <a:solidFill>
                  <a:srgbClr val="808080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Focus +</a:t>
            </a:r>
            <a:r>
              <a:rPr lang="fr-FR" sz="6000" dirty="0">
                <a:solidFill>
                  <a:srgbClr val="0000FF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Contexte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)</a:t>
            </a:r>
            <a:endParaRPr lang="fr-FR" sz="6000" dirty="0">
              <a:solidFill>
                <a:srgbClr val="BE020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"/>
          <p:cNvSpPr>
            <a:spLocks noChangeArrowheads="1"/>
          </p:cNvSpPr>
          <p:nvPr/>
        </p:nvSpPr>
        <p:spPr bwMode="auto">
          <a:xfrm>
            <a:off x="5135880" y="1522381"/>
            <a:ext cx="4333797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3" name="Rectángulo 12"/>
          <p:cNvSpPr/>
          <p:nvPr/>
        </p:nvSpPr>
        <p:spPr>
          <a:xfrm>
            <a:off x="457200" y="1219200"/>
            <a:ext cx="363759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Longueurs de zones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6" b="35322"/>
          <a:stretch/>
        </p:blipFill>
        <p:spPr>
          <a:xfrm>
            <a:off x="4846320" y="2367419"/>
            <a:ext cx="8640000" cy="31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42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multirésolution (</a:t>
            </a:r>
            <a:r>
              <a:rPr lang="fr-FR" sz="6000" dirty="0">
                <a:solidFill>
                  <a:srgbClr val="808080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Focus +</a:t>
            </a:r>
            <a:r>
              <a:rPr lang="fr-FR" sz="6000" dirty="0">
                <a:solidFill>
                  <a:srgbClr val="0000FF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Contexte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)</a:t>
            </a:r>
            <a:endParaRPr lang="fr-FR" sz="6000" dirty="0">
              <a:solidFill>
                <a:srgbClr val="BE020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"/>
          <p:cNvSpPr>
            <a:spLocks noChangeArrowheads="1"/>
          </p:cNvSpPr>
          <p:nvPr/>
        </p:nvSpPr>
        <p:spPr bwMode="auto">
          <a:xfrm>
            <a:off x="5135880" y="1522381"/>
            <a:ext cx="4333797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3" name="Rectángulo 12"/>
          <p:cNvSpPr/>
          <p:nvPr/>
        </p:nvSpPr>
        <p:spPr>
          <a:xfrm>
            <a:off x="457200" y="1219200"/>
            <a:ext cx="363759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Longueurs de zones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7" b="15368"/>
          <a:stretch/>
        </p:blipFill>
        <p:spPr>
          <a:xfrm>
            <a:off x="4846320" y="2367419"/>
            <a:ext cx="8640000" cy="4421688"/>
          </a:xfrm>
          <a:prstGeom prst="rect">
            <a:avLst/>
          </a:prstGeom>
        </p:spPr>
      </p:pic>
      <p:sp>
        <p:nvSpPr>
          <p:cNvPr id="9" name="Marcador de contenido 1"/>
          <p:cNvSpPr txBox="1">
            <a:spLocks/>
          </p:cNvSpPr>
          <p:nvPr/>
        </p:nvSpPr>
        <p:spPr bwMode="auto">
          <a:xfrm>
            <a:off x="457200" y="2226189"/>
            <a:ext cx="333842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marL="334963" indent="-334963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4"/>
              </a:buClr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accent3"/>
              </a:buClr>
              <a:buFont typeface="Times" panose="02020603050405020304" pitchFamily="18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Facteurs</a:t>
            </a:r>
            <a:r>
              <a:rPr lang="en-US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de projection :</a:t>
            </a:r>
          </a:p>
          <a:p>
            <a:pPr marL="0" indent="0">
              <a:buFontTx/>
              <a:buNone/>
              <a:defRPr/>
            </a:pPr>
            <a:endParaRPr lang="en-US" kern="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  <a:defRPr/>
            </a:pPr>
            <a:r>
              <a:rPr lang="el-GR" b="1" kern="0" dirty="0">
                <a:solidFill>
                  <a:srgbClr val="80808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α</a:t>
            </a:r>
            <a:r>
              <a:rPr lang="fr-FR" kern="0" dirty="0">
                <a:solidFill>
                  <a:srgbClr val="80808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(Focus)</a:t>
            </a:r>
          </a:p>
          <a:p>
            <a:pPr marL="0" indent="0">
              <a:buNone/>
              <a:defRPr/>
            </a:pPr>
            <a:r>
              <a:rPr lang="el-GR" b="1" kern="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β</a:t>
            </a:r>
            <a:r>
              <a:rPr lang="fr-FR" kern="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(Transition)</a:t>
            </a:r>
          </a:p>
          <a:p>
            <a:pPr marL="0" indent="0">
              <a:buNone/>
              <a:defRPr/>
            </a:pPr>
            <a:r>
              <a:rPr lang="el-GR" b="1" kern="0" dirty="0" smtClean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γ</a:t>
            </a:r>
            <a:r>
              <a:rPr lang="fr-FR" kern="0" dirty="0" smtClean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kern="0" dirty="0" smtClean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Context</a:t>
            </a:r>
            <a:r>
              <a:rPr lang="fr-FR" kern="0" dirty="0" smtClean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0" indent="0">
              <a:buNone/>
              <a:defRPr/>
            </a:pPr>
            <a:endParaRPr lang="fr-FR" kern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  <a:defRPr/>
            </a:pPr>
            <a:r>
              <a:rPr lang="el-GR" b="1" kern="0" dirty="0" smtClean="0">
                <a:solidFill>
                  <a:srgbClr val="80808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α</a:t>
            </a:r>
            <a:r>
              <a:rPr lang="fr-FR" b="1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&gt;</a:t>
            </a:r>
            <a:r>
              <a:rPr lang="el-GR" b="1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l-GR" b="1" kern="0" dirty="0" smtClean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β</a:t>
            </a:r>
            <a:r>
              <a:rPr lang="en-US" b="1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kern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&gt;</a:t>
            </a:r>
            <a:r>
              <a:rPr lang="el-GR" b="1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l-GR" kern="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γ</a:t>
            </a:r>
            <a:endParaRPr lang="fr-FR" kern="0" dirty="0">
              <a:solidFill>
                <a:srgbClr val="0000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11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43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multirésolution (</a:t>
            </a:r>
            <a:r>
              <a:rPr lang="fr-FR" sz="6000" dirty="0">
                <a:solidFill>
                  <a:srgbClr val="808080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Focus +</a:t>
            </a:r>
            <a:r>
              <a:rPr lang="fr-FR" sz="6000" dirty="0">
                <a:solidFill>
                  <a:srgbClr val="0000FF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Contexte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)</a:t>
            </a:r>
            <a:endParaRPr lang="fr-FR" sz="6000" dirty="0">
              <a:solidFill>
                <a:srgbClr val="BE020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"/>
          <p:cNvSpPr>
            <a:spLocks noChangeArrowheads="1"/>
          </p:cNvSpPr>
          <p:nvPr/>
        </p:nvSpPr>
        <p:spPr bwMode="auto">
          <a:xfrm>
            <a:off x="5135880" y="1522381"/>
            <a:ext cx="4333797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3" name="Rectángulo 12"/>
          <p:cNvSpPr/>
          <p:nvPr/>
        </p:nvSpPr>
        <p:spPr>
          <a:xfrm>
            <a:off x="457200" y="1219200"/>
            <a:ext cx="363759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Longueurs de zones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7" b="305"/>
          <a:stretch/>
        </p:blipFill>
        <p:spPr>
          <a:xfrm>
            <a:off x="4846320" y="2367419"/>
            <a:ext cx="8640000" cy="5386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2502432"/>
                  </p:ext>
                </p:extLst>
              </p:nvPr>
            </p:nvGraphicFramePr>
            <p:xfrm>
              <a:off x="519873" y="3395058"/>
              <a:ext cx="3823527" cy="1970215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918527"/>
                    <a:gridCol w="19050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00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𝑅𝑆𝐶</m:t>
                                    </m:r>
                                  </m:e>
                                  <m:sub>
                                    <m:r>
                                      <a:rPr lang="fr-FR" sz="20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200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=</m:t>
                                </m:r>
                                <m:r>
                                  <a:rPr lang="fr-FR" sz="200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2000" i="1" ker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200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fr-FR" sz="20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2000" i="1" ker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00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𝑅𝑆𝐶</m:t>
                                    </m:r>
                                  </m:e>
                                  <m:sub>
                                    <m:r>
                                      <a:rPr lang="fr-FR" sz="20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200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=</m:t>
                                </m:r>
                                <m:r>
                                  <a:rPr lang="fr-FR" sz="200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2000" i="1" ker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200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fr-FR" sz="20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2000" i="1" ker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0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𝑅𝑆𝑇</m:t>
                                    </m:r>
                                  </m:e>
                                  <m:sub>
                                    <m:r>
                                      <a:rPr lang="fr-FR" sz="20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2000" i="1" kern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=</m:t>
                                </m:r>
                                <m:r>
                                  <a:rPr lang="fr-FR" sz="2000" i="1" kern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fr-FR" sz="2000" i="1" ker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200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b="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sz="2000" b="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2000" i="1" ker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0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𝑅𝑆𝑇</m:t>
                                    </m:r>
                                  </m:e>
                                  <m:sub>
                                    <m:r>
                                      <a:rPr lang="fr-FR" sz="20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2000" i="1" kern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=</m:t>
                                </m:r>
                                <m:r>
                                  <a:rPr lang="fr-FR" sz="2000" i="1" kern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fr-FR" sz="2000" i="1" ker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200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b="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sz="2000" b="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2000" i="1" ker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b="0" i="1" kern="0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𝑅𝑆𝐷</m:t>
                                </m:r>
                                <m:r>
                                  <a:rPr lang="fr-FR" sz="2000" b="0" i="1" kern="0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=</m:t>
                                </m:r>
                                <m:r>
                                  <a:rPr lang="fr-FR" sz="2000" b="0" i="1" kern="0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fr-FR" sz="2000" b="0" i="1" kern="0" smtClean="0">
                                        <a:solidFill>
                                          <a:srgbClr val="80808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000" b="0" i="1" kern="0" smtClean="0">
                                        <a:solidFill>
                                          <a:srgbClr val="80808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fr-FR" sz="2000" b="0" i="1" kern="0" smtClean="0">
                                        <a:solidFill>
                                          <a:srgbClr val="80808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2502432"/>
                  </p:ext>
                </p:extLst>
              </p:nvPr>
            </p:nvGraphicFramePr>
            <p:xfrm>
              <a:off x="519873" y="3395058"/>
              <a:ext cx="3823527" cy="1970215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918527"/>
                    <a:gridCol w="1905000"/>
                  </a:tblGrid>
                  <a:tr h="66205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" t="-91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958" t="-917" r="-639" b="-200000"/>
                          </a:stretch>
                        </a:blipFill>
                      </a:tcPr>
                    </a:tc>
                  </a:tr>
                  <a:tr h="640017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" t="-103774" r="-100000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958" t="-103774" r="-639" b="-105660"/>
                          </a:stretch>
                        </a:blipFill>
                      </a:tcPr>
                    </a:tc>
                  </a:tr>
                  <a:tr h="668147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" t="-196364" r="-100000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617018" y="5817075"/>
                <a:ext cx="41045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𝑹𝑺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0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fr-FR" sz="2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𝑅𝑆𝐶</m:t>
                        </m:r>
                      </m:e>
                      <m:sub>
                        <m:r>
                          <a:rPr lang="fr-FR" sz="2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fr-FR" sz="2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𝑅𝑆𝐶</m:t>
                        </m:r>
                      </m:e>
                      <m:sub>
                        <m:r>
                          <a:rPr lang="fr-FR" sz="2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fr-FR" sz="20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𝑅𝑆𝑇</m:t>
                        </m:r>
                      </m:e>
                      <m:sub>
                        <m:r>
                          <a:rPr lang="fr-FR" sz="20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fr-FR" sz="20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𝑅𝑆𝑇</m:t>
                        </m:r>
                      </m:e>
                      <m:sub>
                        <m:r>
                          <a:rPr lang="fr-FR" sz="20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kern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fr-FR" sz="2000" b="0" i="1" kern="0" smtClean="0">
                            <a:solidFill>
                              <a:srgbClr val="80808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𝑅𝑆𝐷</m:t>
                        </m:r>
                      </m:e>
                      <m:sub/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18" y="5817075"/>
                <a:ext cx="410452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077" t="-25490" b="-49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44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multirésolution (</a:t>
            </a:r>
            <a:r>
              <a:rPr lang="fr-FR" sz="6000" dirty="0">
                <a:solidFill>
                  <a:srgbClr val="808080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Focus +</a:t>
            </a:r>
            <a:r>
              <a:rPr lang="fr-FR" sz="6000" dirty="0">
                <a:solidFill>
                  <a:srgbClr val="0000FF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Contexte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)</a:t>
            </a:r>
            <a:endParaRPr lang="fr-FR" sz="6000" dirty="0">
              <a:solidFill>
                <a:srgbClr val="BE020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"/>
          <p:cNvSpPr>
            <a:spLocks noChangeArrowheads="1"/>
          </p:cNvSpPr>
          <p:nvPr/>
        </p:nvSpPr>
        <p:spPr bwMode="auto">
          <a:xfrm>
            <a:off x="5135880" y="1522381"/>
            <a:ext cx="4333797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3" name="Rectángulo 12"/>
          <p:cNvSpPr/>
          <p:nvPr/>
        </p:nvSpPr>
        <p:spPr>
          <a:xfrm>
            <a:off x="457200" y="1219200"/>
            <a:ext cx="363759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Longueurs de zones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1" b="305"/>
          <a:stretch/>
        </p:blipFill>
        <p:spPr>
          <a:xfrm>
            <a:off x="4846320" y="1302707"/>
            <a:ext cx="8640000" cy="645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593334"/>
                  </p:ext>
                </p:extLst>
              </p:nvPr>
            </p:nvGraphicFramePr>
            <p:xfrm>
              <a:off x="519873" y="3395058"/>
              <a:ext cx="3823527" cy="1992441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918527"/>
                    <a:gridCol w="19050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00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𝑆𝐶</m:t>
                                    </m:r>
                                  </m:e>
                                  <m:sub>
                                    <m:r>
                                      <a:rPr lang="fr-FR" sz="20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200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=</m:t>
                                </m:r>
                                <m:r>
                                  <a:rPr lang="fr-FR" sz="2000" b="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𝑆</m:t>
                                </m:r>
                                <m:f>
                                  <m:fPr>
                                    <m:ctrlPr>
                                      <a:rPr lang="fr-FR" sz="2000" i="1" ker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200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𝑅𝑆𝐶</m:t>
                                        </m:r>
                                      </m:e>
                                      <m:sub>
                                        <m:r>
                                          <a:rPr lang="fr-FR" sz="20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20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𝑅𝑆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00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𝑆𝐶</m:t>
                                    </m:r>
                                  </m:e>
                                  <m:sub>
                                    <m:r>
                                      <a:rPr lang="fr-FR" sz="20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200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=</m:t>
                                </m:r>
                                <m:r>
                                  <a:rPr lang="fr-FR" sz="2000" b="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𝑆</m:t>
                                </m:r>
                                <m:f>
                                  <m:fPr>
                                    <m:ctrlPr>
                                      <a:rPr lang="fr-FR" sz="2000" i="1" ker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200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𝑅𝑆𝐶</m:t>
                                        </m:r>
                                      </m:e>
                                      <m:sub>
                                        <m:r>
                                          <a:rPr lang="fr-FR" sz="20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20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𝑅𝑆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0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𝑆𝑇</m:t>
                                    </m:r>
                                  </m:e>
                                  <m:sub>
                                    <m:r>
                                      <a:rPr lang="fr-FR" sz="20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2000" i="1" kern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=</m:t>
                                </m:r>
                                <m:r>
                                  <a:rPr lang="fr-FR" sz="2000" b="0" i="1" kern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𝑆</m:t>
                                </m:r>
                                <m:f>
                                  <m:fPr>
                                    <m:ctrlPr>
                                      <a:rPr lang="fr-FR" sz="2000" i="1" ker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0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𝑅𝑆</m:t>
                                    </m:r>
                                    <m:sSub>
                                      <m:sSubPr>
                                        <m:ctrlPr>
                                          <a:rPr lang="fr-FR" sz="200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b="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fr-FR" sz="2000" b="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20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𝑅𝑆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0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𝑆𝑇</m:t>
                                    </m:r>
                                  </m:e>
                                  <m:sub>
                                    <m:r>
                                      <a:rPr lang="fr-FR" sz="20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2000" i="1" kern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=</m:t>
                                </m:r>
                                <m:r>
                                  <a:rPr lang="fr-FR" sz="2000" b="0" i="1" kern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𝑆</m:t>
                                </m:r>
                                <m:f>
                                  <m:fPr>
                                    <m:ctrlPr>
                                      <a:rPr lang="fr-FR" sz="2000" i="1" ker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200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b="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𝑅𝑆𝑇</m:t>
                                        </m:r>
                                      </m:e>
                                      <m:sub>
                                        <m:r>
                                          <a:rPr lang="fr-FR" sz="2000" b="0" i="1" kern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2000" b="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𝑅𝑆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b="0" i="1" kern="0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𝑆𝐷</m:t>
                                </m:r>
                                <m:r>
                                  <a:rPr lang="fr-FR" sz="2000" b="0" i="1" kern="0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=</m:t>
                                </m:r>
                                <m:r>
                                  <a:rPr lang="fr-FR" sz="2000" b="0" i="1" kern="0" smtClean="0">
                                    <a:solidFill>
                                      <a:srgbClr val="80808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𝑆</m:t>
                                </m:r>
                                <m:f>
                                  <m:fPr>
                                    <m:ctrlPr>
                                      <a:rPr lang="fr-FR" sz="2000" b="0" i="1" kern="0" smtClean="0">
                                        <a:solidFill>
                                          <a:srgbClr val="80808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000" b="0" i="1" kern="0" smtClean="0">
                                        <a:solidFill>
                                          <a:srgbClr val="80808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𝑅𝑆𝐷</m:t>
                                    </m:r>
                                  </m:num>
                                  <m:den>
                                    <m:r>
                                      <a:rPr lang="fr-FR" sz="2000" b="0" i="1" kern="0" smtClean="0">
                                        <a:solidFill>
                                          <a:srgbClr val="80808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𝑅𝑆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593334"/>
                  </p:ext>
                </p:extLst>
              </p:nvPr>
            </p:nvGraphicFramePr>
            <p:xfrm>
              <a:off x="519873" y="3395058"/>
              <a:ext cx="3823527" cy="1992441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918527"/>
                    <a:gridCol w="1905000"/>
                  </a:tblGrid>
                  <a:tr h="664147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" t="-917" r="-100000" b="-202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958" t="-917" r="-639" b="-202752"/>
                          </a:stretch>
                        </a:blipFill>
                      </a:tcPr>
                    </a:tc>
                  </a:tr>
                  <a:tr h="664147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" t="-100000" r="-100000" b="-10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958" t="-100000" r="-639" b="-100909"/>
                          </a:stretch>
                        </a:blipFill>
                      </a:tcPr>
                    </a:tc>
                  </a:tr>
                  <a:tr h="664147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" t="-201835" r="-100000" b="-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68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45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multirésolution (</a:t>
            </a:r>
            <a:r>
              <a:rPr lang="fr-FR" sz="6000" dirty="0">
                <a:solidFill>
                  <a:srgbClr val="808080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Focus +</a:t>
            </a:r>
            <a:r>
              <a:rPr lang="fr-FR" sz="6000" dirty="0">
                <a:solidFill>
                  <a:srgbClr val="0000FF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Contexte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)</a:t>
            </a:r>
            <a:endParaRPr lang="fr-FR" sz="6000" dirty="0">
              <a:solidFill>
                <a:srgbClr val="BE020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"/>
          <p:cNvSpPr>
            <a:spLocks noChangeArrowheads="1"/>
          </p:cNvSpPr>
          <p:nvPr/>
        </p:nvSpPr>
        <p:spPr bwMode="auto">
          <a:xfrm>
            <a:off x="5135880" y="1522381"/>
            <a:ext cx="4333797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17" y="1996984"/>
            <a:ext cx="11810566" cy="56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911025" y="1305230"/>
            <a:ext cx="1356175" cy="46991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46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Sélectionner un segment temporel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57200" y="1219200"/>
            <a:ext cx="388279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Déplacer</a:t>
            </a:r>
            <a:r>
              <a:rPr lang="fr-FR" sz="3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la zone </a:t>
            </a:r>
            <a:r>
              <a:rPr lang="fr-FR" sz="3400" b="1" dirty="0" smtClean="0">
                <a:solidFill>
                  <a:srgbClr val="808080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détaillée</a:t>
            </a:r>
            <a:endParaRPr lang="fr-FR" sz="3400" b="1" dirty="0">
              <a:solidFill>
                <a:srgbClr val="808080"/>
              </a:solidFill>
              <a:latin typeface="Bahnschrift SemiBold Condensed" panose="020B0502040204020203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9118" y="2203261"/>
            <a:ext cx="1165216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2911025" y="1305230"/>
            <a:ext cx="1305375" cy="46991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47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Sélectionner un segment temporel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57200" y="1219200"/>
            <a:ext cx="385714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Agrandir</a:t>
            </a:r>
            <a:r>
              <a:rPr lang="fr-FR" sz="3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la zone </a:t>
            </a:r>
            <a:r>
              <a:rPr lang="fr-FR" sz="3400" b="1" dirty="0">
                <a:solidFill>
                  <a:srgbClr val="808080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rPr>
              <a:t>détaillée</a:t>
            </a: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9118" y="2205225"/>
            <a:ext cx="1165216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3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3917165" y="1305230"/>
            <a:ext cx="1277135" cy="4699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48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Sélectionner un segment temporel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57200" y="1219200"/>
            <a:ext cx="485421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Verrouiller</a:t>
            </a:r>
            <a:r>
              <a:rPr lang="fr-FR" sz="3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les zones de </a:t>
            </a:r>
            <a:r>
              <a:rPr lang="fr-FR" sz="3400" b="1" dirty="0" smtClean="0">
                <a:solidFill>
                  <a:srgbClr val="0000FF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contexte</a:t>
            </a:r>
            <a:endParaRPr lang="fr-FR" sz="3400" b="1" dirty="0">
              <a:solidFill>
                <a:srgbClr val="0000FF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9118" y="2203254"/>
            <a:ext cx="1165216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9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3613150" y="1305230"/>
            <a:ext cx="1447800" cy="4699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49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Sélectionner un segment temporel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57200" y="1219200"/>
            <a:ext cx="470513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Agrandir les zones de </a:t>
            </a:r>
            <a:r>
              <a:rPr lang="fr-FR" sz="3400" b="1" dirty="0" smtClean="0">
                <a:solidFill>
                  <a:srgbClr val="FF0000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transition</a:t>
            </a:r>
            <a:endParaRPr lang="fr-FR" sz="3400" b="1" dirty="0">
              <a:solidFill>
                <a:srgbClr val="FF0000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9118" y="2207230"/>
            <a:ext cx="1165216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5</a:t>
            </a:fld>
            <a:endParaRPr lang="fr-FR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651760" y="3348979"/>
            <a:ext cx="9326880" cy="1654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1097280" rtl="0" eaLnBrk="1" latinLnBrk="0" hangingPunct="1">
              <a:defRPr sz="14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4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Comment </a:t>
            </a:r>
            <a:r>
              <a:rPr lang="fr-FR" sz="3400" b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représenter</a:t>
            </a:r>
            <a:r>
              <a:rPr lang="fr-FR" sz="34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400" b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graphiquement</a:t>
            </a:r>
            <a:r>
              <a:rPr lang="fr-FR" sz="34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ces données ?</a:t>
            </a:r>
          </a:p>
          <a:p>
            <a:r>
              <a:rPr lang="fr-FR" sz="34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Comment </a:t>
            </a:r>
            <a:r>
              <a:rPr lang="fr-FR" sz="3400" b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interagir</a:t>
            </a:r>
            <a:r>
              <a:rPr lang="fr-FR" sz="34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avec ces données ?</a:t>
            </a:r>
          </a:p>
          <a:p>
            <a:r>
              <a:rPr lang="fr-FR" sz="34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Comment faciliter </a:t>
            </a:r>
            <a:r>
              <a:rPr lang="fr-FR" sz="3400" b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l’extraction de connaissances </a:t>
            </a:r>
            <a:r>
              <a:rPr lang="fr-FR" sz="34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fr-FR" sz="3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ítulo 2"/>
          <p:cNvSpPr>
            <a:spLocks noGrp="1"/>
          </p:cNvSpPr>
          <p:nvPr>
            <p:ph type="title"/>
          </p:nvPr>
        </p:nvSpPr>
        <p:spPr>
          <a:xfrm>
            <a:off x="814294" y="1334249"/>
            <a:ext cx="6176682" cy="1008901"/>
          </a:xfrm>
          <a:noFill/>
        </p:spPr>
        <p:txBody>
          <a:bodyPr anchor="t" anchorCtr="0">
            <a:normAutofit/>
          </a:bodyPr>
          <a:lstStyle/>
          <a:p>
            <a:pPr>
              <a:buClr>
                <a:schemeClr val="accent2"/>
              </a:buClr>
              <a:defRPr/>
            </a:pPr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Données </a:t>
            </a:r>
            <a: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dynamiques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2" name="Título 2"/>
          <p:cNvSpPr txBox="1">
            <a:spLocks/>
          </p:cNvSpPr>
          <p:nvPr/>
        </p:nvSpPr>
        <p:spPr>
          <a:xfrm>
            <a:off x="7805270" y="1334248"/>
            <a:ext cx="6010835" cy="10220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None/>
              <a:defRPr sz="600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 dirty="0"/>
              <a:t>Données </a:t>
            </a:r>
            <a:r>
              <a:rPr lang="fr-FR" dirty="0" smtClean="0">
                <a:solidFill>
                  <a:schemeClr val="accent2"/>
                </a:solidFill>
              </a:rPr>
              <a:t>complexes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50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Naviguer dans la hiérarchie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"/>
          <p:cNvSpPr>
            <a:spLocks noChangeArrowheads="1"/>
          </p:cNvSpPr>
          <p:nvPr/>
        </p:nvSpPr>
        <p:spPr bwMode="auto">
          <a:xfrm>
            <a:off x="5135880" y="1522381"/>
            <a:ext cx="4333797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9" name="Rectángulo 18"/>
          <p:cNvSpPr/>
          <p:nvPr/>
        </p:nvSpPr>
        <p:spPr bwMode="auto">
          <a:xfrm>
            <a:off x="4783015" y="6588370"/>
            <a:ext cx="8651632" cy="738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912" y="1918780"/>
            <a:ext cx="12232577" cy="5760000"/>
          </a:xfrm>
          <a:prstGeom prst="rect">
            <a:avLst/>
          </a:prstGeom>
        </p:spPr>
      </p:pic>
      <p:sp>
        <p:nvSpPr>
          <p:cNvPr id="13" name="Elipse 13"/>
          <p:cNvSpPr>
            <a:spLocks noChangeArrowheads="1"/>
          </p:cNvSpPr>
          <p:nvPr/>
        </p:nvSpPr>
        <p:spPr bwMode="auto">
          <a:xfrm>
            <a:off x="1195755" y="1918780"/>
            <a:ext cx="3584102" cy="5848931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5812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51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Naviguer dans la hiérarchie</a:t>
            </a:r>
          </a:p>
        </p:txBody>
      </p:sp>
      <p:sp>
        <p:nvSpPr>
          <p:cNvPr id="12" name="Rectángulo 1"/>
          <p:cNvSpPr>
            <a:spLocks noChangeArrowheads="1"/>
          </p:cNvSpPr>
          <p:nvPr/>
        </p:nvSpPr>
        <p:spPr bwMode="auto">
          <a:xfrm>
            <a:off x="5135880" y="1522381"/>
            <a:ext cx="4333797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9" name="Rectángulo 18"/>
          <p:cNvSpPr/>
          <p:nvPr/>
        </p:nvSpPr>
        <p:spPr bwMode="auto">
          <a:xfrm>
            <a:off x="4783015" y="6588370"/>
            <a:ext cx="8651632" cy="738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912" y="1918780"/>
            <a:ext cx="12232577" cy="5760000"/>
          </a:xfrm>
          <a:prstGeom prst="rect">
            <a:avLst/>
          </a:prstGeom>
        </p:spPr>
      </p:pic>
      <p:sp>
        <p:nvSpPr>
          <p:cNvPr id="9" name="Elipse 13"/>
          <p:cNvSpPr>
            <a:spLocks noChangeArrowheads="1"/>
          </p:cNvSpPr>
          <p:nvPr/>
        </p:nvSpPr>
        <p:spPr bwMode="auto">
          <a:xfrm>
            <a:off x="2579069" y="1848442"/>
            <a:ext cx="2200787" cy="583033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0" name="Rectángulo 9"/>
          <p:cNvSpPr/>
          <p:nvPr/>
        </p:nvSpPr>
        <p:spPr>
          <a:xfrm>
            <a:off x="457200" y="1219200"/>
            <a:ext cx="429476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Séries</a:t>
            </a:r>
            <a:r>
              <a:rPr lang="fr-FR" sz="3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dans la zone détaillée</a:t>
            </a:r>
          </a:p>
        </p:txBody>
      </p:sp>
    </p:spTree>
    <p:extLst>
      <p:ext uri="{BB962C8B-B14F-4D97-AF65-F5344CB8AC3E}">
        <p14:creationId xmlns:p14="http://schemas.microsoft.com/office/powerpoint/2010/main" val="269629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52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Naviguer dans la hiérarchie</a:t>
            </a:r>
          </a:p>
        </p:txBody>
      </p:sp>
      <p:sp>
        <p:nvSpPr>
          <p:cNvPr id="12" name="Rectángulo 1"/>
          <p:cNvSpPr>
            <a:spLocks noChangeArrowheads="1"/>
          </p:cNvSpPr>
          <p:nvPr/>
        </p:nvSpPr>
        <p:spPr bwMode="auto">
          <a:xfrm>
            <a:off x="5135880" y="1522381"/>
            <a:ext cx="4333797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9" name="Rectángulo 8"/>
          <p:cNvSpPr/>
          <p:nvPr/>
        </p:nvSpPr>
        <p:spPr bwMode="auto">
          <a:xfrm>
            <a:off x="4783015" y="6588370"/>
            <a:ext cx="8651632" cy="738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3" name="Rectángulo 12"/>
          <p:cNvSpPr/>
          <p:nvPr/>
        </p:nvSpPr>
        <p:spPr bwMode="auto">
          <a:xfrm>
            <a:off x="11412969" y="1828801"/>
            <a:ext cx="2021678" cy="4759570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57200" y="1219200"/>
            <a:ext cx="429476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Séries</a:t>
            </a:r>
            <a:r>
              <a:rPr lang="fr-FR" sz="3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dans la zone détaillée</a:t>
            </a:r>
          </a:p>
        </p:txBody>
      </p:sp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3573" y="1920869"/>
            <a:ext cx="1220325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5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53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Naviguer dans la hiérarchie</a:t>
            </a:r>
          </a:p>
        </p:txBody>
      </p:sp>
      <p:sp>
        <p:nvSpPr>
          <p:cNvPr id="12" name="Rectángulo 1"/>
          <p:cNvSpPr>
            <a:spLocks noChangeArrowheads="1"/>
          </p:cNvSpPr>
          <p:nvPr/>
        </p:nvSpPr>
        <p:spPr bwMode="auto">
          <a:xfrm>
            <a:off x="5135880" y="1522381"/>
            <a:ext cx="4333797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9" name="Rectángulo 18"/>
          <p:cNvSpPr/>
          <p:nvPr/>
        </p:nvSpPr>
        <p:spPr bwMode="auto">
          <a:xfrm>
            <a:off x="4783015" y="6588370"/>
            <a:ext cx="8651632" cy="738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912" y="1918780"/>
            <a:ext cx="12232577" cy="5760000"/>
          </a:xfrm>
          <a:prstGeom prst="rect">
            <a:avLst/>
          </a:prstGeom>
        </p:spPr>
      </p:pic>
      <p:sp>
        <p:nvSpPr>
          <p:cNvPr id="9" name="Elipse 13"/>
          <p:cNvSpPr>
            <a:spLocks noChangeArrowheads="1"/>
          </p:cNvSpPr>
          <p:nvPr/>
        </p:nvSpPr>
        <p:spPr bwMode="auto">
          <a:xfrm>
            <a:off x="1430207" y="1848442"/>
            <a:ext cx="1535729" cy="583033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1" name="Rectángulo 10"/>
          <p:cNvSpPr/>
          <p:nvPr/>
        </p:nvSpPr>
        <p:spPr>
          <a:xfrm>
            <a:off x="457200" y="1219200"/>
            <a:ext cx="499688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Séries</a:t>
            </a:r>
            <a:r>
              <a:rPr lang="fr-FR" sz="3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dans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les zones de contexte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54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Naviguer dans la hiérarchie</a:t>
            </a:r>
          </a:p>
        </p:txBody>
      </p:sp>
      <p:sp>
        <p:nvSpPr>
          <p:cNvPr id="12" name="Rectángulo 1"/>
          <p:cNvSpPr>
            <a:spLocks noChangeArrowheads="1"/>
          </p:cNvSpPr>
          <p:nvPr/>
        </p:nvSpPr>
        <p:spPr bwMode="auto">
          <a:xfrm>
            <a:off x="5135880" y="1522381"/>
            <a:ext cx="4333797" cy="5160930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 sz="2400"/>
          </a:p>
        </p:txBody>
      </p:sp>
      <p:sp>
        <p:nvSpPr>
          <p:cNvPr id="13" name="Rectángulo 12"/>
          <p:cNvSpPr/>
          <p:nvPr/>
        </p:nvSpPr>
        <p:spPr bwMode="auto">
          <a:xfrm>
            <a:off x="4495800" y="6811111"/>
            <a:ext cx="96012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5" name="Rectángulo 14"/>
          <p:cNvSpPr/>
          <p:nvPr/>
        </p:nvSpPr>
        <p:spPr bwMode="auto">
          <a:xfrm>
            <a:off x="5410199" y="1331060"/>
            <a:ext cx="7772401" cy="5397501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457200" y="1219200"/>
            <a:ext cx="499688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Séries</a:t>
            </a:r>
            <a:r>
              <a:rPr lang="fr-FR" sz="3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dans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les zones de contexte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3573" y="1934319"/>
            <a:ext cx="1220325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55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Démonstration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952741" y="2076182"/>
            <a:ext cx="672491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L’évolution des genres musicaux du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1960-2016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652837" y="3706564"/>
            <a:ext cx="732472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10642 groupes </a:t>
            </a:r>
            <a:r>
              <a:rPr lang="fr-FR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musicaux </a:t>
            </a: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classés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32 sous-genres et 6 genres principaux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La profondeur de la hiérarchie varie</a:t>
            </a:r>
          </a:p>
        </p:txBody>
      </p:sp>
    </p:spTree>
    <p:extLst>
      <p:ext uri="{BB962C8B-B14F-4D97-AF65-F5344CB8AC3E}">
        <p14:creationId xmlns:p14="http://schemas.microsoft.com/office/powerpoint/2010/main" val="13128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3148-E74D-48CD-8D79-622EB271E7C1}" type="slidenum">
              <a:rPr lang="fr-FR" smtClean="0"/>
              <a:t>56</a:t>
            </a:fld>
            <a:endParaRPr lang="fr-FR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065"/>
            <a:ext cx="14630400" cy="67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57</a:t>
            </a:fld>
            <a:endParaRPr lang="fr-FR"/>
          </a:p>
        </p:txBody>
      </p:sp>
      <p:pic>
        <p:nvPicPr>
          <p:cNvPr id="2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62000"/>
            <a:ext cx="14630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6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58</a:t>
            </a:fld>
            <a:endParaRPr lang="fr-FR" dirty="0"/>
          </a:p>
        </p:txBody>
      </p:sp>
      <p:sp>
        <p:nvSpPr>
          <p:cNvPr id="7" name="Marcador de contenido 1"/>
          <p:cNvSpPr>
            <a:spLocks noGrp="1"/>
          </p:cNvSpPr>
          <p:nvPr>
            <p:ph idx="1"/>
          </p:nvPr>
        </p:nvSpPr>
        <p:spPr>
          <a:xfrm>
            <a:off x="457200" y="1981200"/>
            <a:ext cx="13639800" cy="533400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endParaRPr lang="fr-FR" sz="4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FontTx/>
              <a:buNone/>
              <a:defRPr/>
            </a:pPr>
            <a:endParaRPr lang="fr-FR" sz="4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Plan</a:t>
            </a:r>
          </a:p>
        </p:txBody>
      </p:sp>
      <p:sp>
        <p:nvSpPr>
          <p:cNvPr id="9" name="Marcador de contenido 1"/>
          <p:cNvSpPr txBox="1">
            <a:spLocks/>
          </p:cNvSpPr>
          <p:nvPr/>
        </p:nvSpPr>
        <p:spPr>
          <a:xfrm>
            <a:off x="609600" y="2133600"/>
            <a:ext cx="13639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2"/>
              </a:buClr>
              <a:defRPr/>
            </a:pPr>
            <a:r>
              <a:rPr lang="fr-FR" sz="3600" dirty="0" smtClean="0">
                <a:solidFill>
                  <a:schemeClr val="tx1">
                    <a:alpha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Visualisation de séries temporelles hiérarchiques</a:t>
            </a:r>
          </a:p>
          <a:p>
            <a:pPr lvl="1">
              <a:buClr>
                <a:schemeClr val="accent2"/>
              </a:buClr>
              <a:defRPr/>
            </a:pPr>
            <a:r>
              <a:rPr lang="fr-FR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Visualisation de graphes multicouches</a:t>
            </a:r>
          </a:p>
          <a:p>
            <a:pPr lvl="2">
              <a:buClr>
                <a:schemeClr val="accent2"/>
              </a:buClr>
              <a:defRPr/>
            </a:pPr>
            <a:r>
              <a:rPr lang="fr-FR" sz="312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Problématique</a:t>
            </a:r>
          </a:p>
          <a:p>
            <a:pPr lvl="2">
              <a:buClr>
                <a:schemeClr val="accent2"/>
              </a:buClr>
              <a:defRPr/>
            </a:pPr>
            <a:r>
              <a:rPr lang="fr-FR" sz="312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VERTIGO</a:t>
            </a:r>
          </a:p>
          <a:p>
            <a:pPr lvl="2">
              <a:buClr>
                <a:schemeClr val="accent2"/>
              </a:buClr>
              <a:defRPr/>
            </a:pPr>
            <a:r>
              <a:rPr lang="fr-FR" sz="312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Démonstration</a:t>
            </a:r>
          </a:p>
          <a:p>
            <a:pPr lvl="1">
              <a:buClr>
                <a:schemeClr val="accent2"/>
              </a:buClr>
              <a:defRPr/>
            </a:pPr>
            <a:r>
              <a:rPr lang="fr-FR" sz="3600" dirty="0" smtClean="0">
                <a:solidFill>
                  <a:schemeClr val="tx1">
                    <a:alpha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</a:p>
          <a:p>
            <a:pPr lvl="1">
              <a:buClr>
                <a:schemeClr val="accent2"/>
              </a:buClr>
              <a:defRPr/>
            </a:pPr>
            <a:endParaRPr lang="fr-FR" sz="3600" dirty="0" smtClean="0">
              <a:solidFill>
                <a:schemeClr val="tx1">
                  <a:alpha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59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Représentation d’un graphe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t="15238" r="54841"/>
          <a:stretch/>
        </p:blipFill>
        <p:spPr>
          <a:xfrm>
            <a:off x="1938032" y="3357680"/>
            <a:ext cx="4919968" cy="372392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690612" y="2087741"/>
            <a:ext cx="535636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 smtClean="0"/>
              <a:t>Diagramme nœuds-liens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 smtClean="0">
                <a:cs typeface="Calibri Light" panose="020F0302020204030204" pitchFamily="34" charset="0"/>
              </a:rPr>
              <a:t>Algorithme </a:t>
            </a:r>
            <a:r>
              <a:rPr lang="fr-FR" sz="3400" dirty="0">
                <a:cs typeface="Calibri Light" panose="020F0302020204030204" pitchFamily="34" charset="0"/>
              </a:rPr>
              <a:t>de </a:t>
            </a:r>
            <a:r>
              <a:rPr lang="fr-FR" sz="3400" dirty="0" smtClean="0">
                <a:cs typeface="Calibri Light" panose="020F0302020204030204" pitchFamily="34" charset="0"/>
              </a:rPr>
              <a:t>force</a:t>
            </a:r>
            <a:endParaRPr lang="fr-FR" sz="3400" dirty="0">
              <a:cs typeface="Calibri Light" panose="020F030202020403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69284"/>
          <a:stretch/>
        </p:blipFill>
        <p:spPr>
          <a:xfrm>
            <a:off x="9784080" y="2675508"/>
            <a:ext cx="2836480" cy="3723927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7774639" y="3990521"/>
            <a:ext cx="1092801" cy="1093902"/>
          </a:xfrm>
          <a:prstGeom prst="rightArrow">
            <a:avLst>
              <a:gd name="adj1" fmla="val 60000"/>
              <a:gd name="adj2" fmla="val 50000"/>
            </a:avLst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1267922" y="1816895"/>
            <a:ext cx="6009178" cy="54411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5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6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La visualisation d’information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grpSp>
        <p:nvGrpSpPr>
          <p:cNvPr id="26" name="Grupo 25"/>
          <p:cNvGrpSpPr/>
          <p:nvPr/>
        </p:nvGrpSpPr>
        <p:grpSpPr>
          <a:xfrm>
            <a:off x="1647414" y="1885950"/>
            <a:ext cx="11335573" cy="4724400"/>
            <a:chOff x="1568454" y="1885950"/>
            <a:chExt cx="11335573" cy="4724400"/>
          </a:xfrm>
        </p:grpSpPr>
        <p:sp>
          <p:nvSpPr>
            <p:cNvPr id="23" name="Rectángulo redondeado 22"/>
            <p:cNvSpPr/>
            <p:nvPr/>
          </p:nvSpPr>
          <p:spPr>
            <a:xfrm>
              <a:off x="1568454" y="1885950"/>
              <a:ext cx="5753100" cy="472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9971217" y="3912428"/>
              <a:ext cx="2718699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3400" dirty="0" smtClean="0">
                  <a:cs typeface="Calibri Light" panose="020F0302020204030204" pitchFamily="34" charset="0"/>
                </a:rPr>
                <a:t>Extraire </a:t>
              </a:r>
              <a:r>
                <a:rPr lang="fr-FR" sz="3400" dirty="0">
                  <a:cs typeface="Calibri Light" panose="020F0302020204030204" pitchFamily="34" charset="0"/>
                </a:rPr>
                <a:t>des connaissances</a:t>
              </a:r>
              <a:endParaRPr lang="en-US" sz="3400" dirty="0">
                <a:cs typeface="Calibri Light" panose="020F0302020204030204" pitchFamily="34" charset="0"/>
              </a:endParaRP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1606179" y="2120630"/>
              <a:ext cx="5709022" cy="41857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chemeClr val="accent2"/>
                </a:buClr>
                <a:defRPr/>
              </a:pPr>
              <a:r>
                <a:rPr lang="fr-FR" sz="3400" dirty="0" smtClean="0">
                  <a:cs typeface="Calibri Light" panose="020F0302020204030204" pitchFamily="34" charset="0"/>
                </a:rPr>
                <a:t>Représentations visuelles</a:t>
              </a:r>
            </a:p>
            <a:p>
              <a:pPr algn="ctr">
                <a:buClr>
                  <a:schemeClr val="accent2"/>
                </a:buClr>
                <a:defRPr/>
              </a:pPr>
              <a:endPara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>
                <a:buClr>
                  <a:schemeClr val="accent2"/>
                </a:buClr>
                <a:defRPr/>
              </a:pPr>
              <a:endParaRPr lang="fr-FR" sz="34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>
                <a:buClr>
                  <a:schemeClr val="accent2"/>
                </a:buClr>
                <a:defRPr/>
              </a:pPr>
              <a:endParaRPr lang="fr-FR" sz="34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>
                <a:buClr>
                  <a:schemeClr val="accent2"/>
                </a:buClr>
                <a:defRPr/>
              </a:pPr>
              <a:endParaRPr lang="fr-FR" sz="34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>
                <a:buClr>
                  <a:schemeClr val="accent2"/>
                </a:buClr>
                <a:defRPr/>
              </a:pPr>
              <a:endPara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>
                <a:buClr>
                  <a:schemeClr val="accent2"/>
                </a:buClr>
                <a:defRPr/>
              </a:pPr>
              <a:r>
                <a:rPr lang="fr-FR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Techniques d’interaction</a:t>
              </a:r>
            </a:p>
            <a:p>
              <a:pPr algn="ctr">
                <a:buClr>
                  <a:schemeClr val="accent2"/>
                </a:buClr>
                <a:defRPr/>
              </a:pPr>
              <a:r>
                <a:rPr lang="fr-FR" sz="2800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(filtrage, zoom …)</a:t>
              </a:r>
              <a:endParaRPr lang="fr-FR" sz="28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Más 15"/>
            <p:cNvSpPr/>
            <p:nvPr/>
          </p:nvSpPr>
          <p:spPr>
            <a:xfrm>
              <a:off x="3920690" y="3941813"/>
              <a:ext cx="1080000" cy="1080000"/>
            </a:xfrm>
            <a:prstGeom prst="mathPlus">
              <a:avLst/>
            </a:prstGeom>
            <a:solidFill>
              <a:srgbClr val="B5CB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upo 17"/>
            <p:cNvGrpSpPr/>
            <p:nvPr/>
          </p:nvGrpSpPr>
          <p:grpSpPr>
            <a:xfrm>
              <a:off x="7996519" y="3825976"/>
              <a:ext cx="1263600" cy="1357200"/>
              <a:chOff x="6414135" y="2933484"/>
              <a:chExt cx="543191" cy="635431"/>
            </a:xfrm>
          </p:grpSpPr>
          <p:sp>
            <p:nvSpPr>
              <p:cNvPr id="19" name="Flecha derecha 18"/>
              <p:cNvSpPr/>
              <p:nvPr/>
            </p:nvSpPr>
            <p:spPr>
              <a:xfrm>
                <a:off x="6414135" y="2933484"/>
                <a:ext cx="543191" cy="63543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Flecha derecha 4"/>
              <p:cNvSpPr/>
              <p:nvPr/>
            </p:nvSpPr>
            <p:spPr>
              <a:xfrm>
                <a:off x="6414135" y="3060570"/>
                <a:ext cx="380234" cy="38125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700" kern="1200"/>
              </a:p>
            </p:txBody>
          </p:sp>
        </p:grpSp>
        <p:grpSp>
          <p:nvGrpSpPr>
            <p:cNvPr id="22" name="Grupo 21"/>
            <p:cNvGrpSpPr/>
            <p:nvPr/>
          </p:nvGrpSpPr>
          <p:grpSpPr>
            <a:xfrm>
              <a:off x="2211304" y="2698722"/>
              <a:ext cx="4551065" cy="750502"/>
              <a:chOff x="1355488" y="5894852"/>
              <a:chExt cx="4551065" cy="750502"/>
            </a:xfrm>
          </p:grpSpPr>
          <p:pic>
            <p:nvPicPr>
              <p:cNvPr id="1026" name="Picture 2" descr="Image result for linear graph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5488" y="5894852"/>
                <a:ext cx="750639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mage result for graph icon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0" t="6881" r="5347" b="9573"/>
              <a:stretch/>
            </p:blipFill>
            <p:spPr bwMode="auto">
              <a:xfrm>
                <a:off x="4295861" y="5925354"/>
                <a:ext cx="735484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Image result for graph icon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56" t="16933" r="8999" b="12780"/>
              <a:stretch/>
            </p:blipFill>
            <p:spPr bwMode="auto">
              <a:xfrm>
                <a:off x="3257359" y="5894852"/>
                <a:ext cx="864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Image result for graph icon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325"/>
              <a:stretch/>
            </p:blipFill>
            <p:spPr bwMode="auto">
              <a:xfrm>
                <a:off x="2280629" y="5918235"/>
                <a:ext cx="802228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Image result for graph icon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6553" y="5918235"/>
                <a:ext cx="72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ángulo redondeado 23"/>
            <p:cNvSpPr/>
            <p:nvPr/>
          </p:nvSpPr>
          <p:spPr>
            <a:xfrm>
              <a:off x="9703627" y="3600075"/>
              <a:ext cx="3200400" cy="17634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32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92" y="1162050"/>
            <a:ext cx="8354508" cy="7067549"/>
          </a:xfrm>
          <a:prstGeom prst="rect">
            <a:avLst/>
          </a:prstGeom>
          <a:ln>
            <a:noFill/>
          </a:ln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60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Représentation d’un </a:t>
            </a:r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graphe </a:t>
            </a:r>
            <a: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volumineux</a:t>
            </a:r>
            <a:endParaRPr lang="fr-FR" sz="6000" dirty="0">
              <a:ln w="0"/>
              <a:solidFill>
                <a:schemeClr val="accent2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457199" y="1782876"/>
                <a:ext cx="6103257" cy="902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800" dirty="0" smtClean="0">
                          <a:latin typeface="+mj-lt"/>
                        </a:rPr>
                        <m:t>Fast</m:t>
                      </m:r>
                      <m:r>
                        <m:rPr>
                          <m:nor/>
                        </m:rPr>
                        <a:rPr lang="fr-FR" sz="2800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 smtClean="0">
                          <a:latin typeface="+mj-lt"/>
                        </a:rPr>
                        <m:t>Multipole</m:t>
                      </m:r>
                      <m:r>
                        <m:rPr>
                          <m:nor/>
                        </m:rPr>
                        <a:rPr lang="fr-FR" sz="2800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 smtClean="0">
                          <a:latin typeface="+mj-lt"/>
                        </a:rPr>
                        <m:t>Multilevel</m:t>
                      </m:r>
                      <m:r>
                        <m:rPr>
                          <m:nor/>
                        </m:rPr>
                        <a:rPr lang="fr-FR" sz="2800" i="0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 smtClean="0">
                          <a:latin typeface="+mj-lt"/>
                        </a:rPr>
                        <m:t>Method</m:t>
                      </m:r>
                      <m:r>
                        <a:rPr lang="fr-F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 panose="02040503050406030204" pitchFamily="18" charset="0"/>
                            </a:rPr>
                            <m:t>𝑭𝑴</m:t>
                          </m:r>
                        </m:e>
                        <m:sup>
                          <m:r>
                            <a:rPr lang="fr-FR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  <a:p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[</a:t>
                </a:r>
                <a:r>
                  <a:rPr 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Hachul</a:t>
                </a:r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Stefan and </a:t>
                </a:r>
                <a:r>
                  <a:rPr 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Junger</a:t>
                </a:r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Michael. Large-graph layout with the fast </a:t>
                </a:r>
                <a:r>
                  <a:rPr 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multipole</a:t>
                </a:r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multilevel method. </a:t>
                </a:r>
                <a:r>
                  <a:rPr lang="es-ES" sz="1200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ACM </a:t>
                </a:r>
                <a:r>
                  <a:rPr lang="es-ES" sz="1200" i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Transactions</a:t>
                </a:r>
                <a:r>
                  <a:rPr lang="es-ES" sz="1200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ES" sz="1200" i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</a:t>
                </a:r>
                <a:r>
                  <a:rPr lang="es-ES" sz="1200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ES" sz="1200" i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Graphics</a:t>
                </a:r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V, 1-27, 2005]</a:t>
                </a:r>
                <a:endParaRPr lang="fr-F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782876"/>
                <a:ext cx="6103257" cy="902298"/>
              </a:xfrm>
              <a:prstGeom prst="rect">
                <a:avLst/>
              </a:prstGeom>
              <a:blipFill rotWithShape="0">
                <a:blip r:embed="rId4"/>
                <a:stretch>
                  <a:fillRect b="-4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/>
          <p:cNvSpPr/>
          <p:nvPr/>
        </p:nvSpPr>
        <p:spPr>
          <a:xfrm>
            <a:off x="1588232" y="4695824"/>
            <a:ext cx="446436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400" dirty="0" smtClean="0">
                <a:latin typeface="+mj-lt"/>
              </a:rPr>
              <a:t>Identification de </a:t>
            </a:r>
            <a:r>
              <a:rPr lang="fr-FR" sz="3400" b="1" dirty="0" smtClean="0">
                <a:latin typeface="+mj-lt"/>
              </a:rPr>
              <a:t>clusters</a:t>
            </a:r>
            <a:endParaRPr lang="fr-FR" sz="3400" b="1" dirty="0">
              <a:latin typeface="+mj-lt"/>
            </a:endParaRPr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5692140" y="2876551"/>
            <a:ext cx="1070610" cy="1824451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V="1">
            <a:off x="5955030" y="3834699"/>
            <a:ext cx="2465070" cy="967876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7" idx="3"/>
          </p:cNvCxnSpPr>
          <p:nvPr/>
        </p:nvCxnSpPr>
        <p:spPr>
          <a:xfrm flipV="1">
            <a:off x="6052596" y="4695827"/>
            <a:ext cx="2688366" cy="307774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5955030" y="5223510"/>
            <a:ext cx="2617470" cy="1087506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11560346" y="6311016"/>
            <a:ext cx="27579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/>
              </a:buClr>
            </a:pPr>
            <a:r>
              <a:rPr lang="fr-FR" sz="1800" b="1" dirty="0" err="1" smtClean="0">
                <a:latin typeface="+mj-lt"/>
              </a:rPr>
              <a:t>Biogrid</a:t>
            </a:r>
            <a:endParaRPr lang="fr-FR" sz="1800" b="1" dirty="0" smtClean="0">
              <a:latin typeface="+mj-lt"/>
            </a:endParaRPr>
          </a:p>
          <a:p>
            <a:pPr>
              <a:buClr>
                <a:schemeClr val="accent2"/>
              </a:buClr>
            </a:pPr>
            <a:r>
              <a:rPr lang="fr-FR" sz="1800" dirty="0" smtClean="0">
                <a:latin typeface="+mj-lt"/>
              </a:rPr>
              <a:t>Réseaux </a:t>
            </a:r>
            <a:r>
              <a:rPr lang="fr-FR" sz="1800" dirty="0">
                <a:latin typeface="+mj-lt"/>
              </a:rPr>
              <a:t>d’interaction de protéine-protéine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1800" dirty="0" smtClean="0">
                <a:latin typeface="+mj-lt"/>
              </a:rPr>
              <a:t>38 936 nœuds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1800" dirty="0" smtClean="0">
                <a:latin typeface="+mj-lt"/>
              </a:rPr>
              <a:t>310 </a:t>
            </a:r>
            <a:r>
              <a:rPr lang="fr-FR" sz="1800" dirty="0">
                <a:latin typeface="+mj-lt"/>
              </a:rPr>
              <a:t>664 </a:t>
            </a:r>
            <a:r>
              <a:rPr lang="fr-FR" sz="1800" dirty="0" smtClean="0">
                <a:latin typeface="+mj-lt"/>
              </a:rPr>
              <a:t>liens</a:t>
            </a:r>
            <a:endParaRPr lang="fr-F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18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92" y="1162050"/>
            <a:ext cx="8354508" cy="7067549"/>
          </a:xfrm>
          <a:prstGeom prst="rect">
            <a:avLst/>
          </a:prstGeom>
          <a:ln>
            <a:noFill/>
          </a:ln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61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Représentation d’un </a:t>
            </a:r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graphe </a:t>
            </a:r>
            <a: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volumineux</a:t>
            </a:r>
            <a:endParaRPr lang="fr-FR" sz="6000" dirty="0">
              <a:ln w="0"/>
              <a:solidFill>
                <a:schemeClr val="accent2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457200" y="3703569"/>
            <a:ext cx="6743700" cy="615553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>
            <a:spAutoFit/>
          </a:bodyPr>
          <a:lstStyle/>
          <a:p>
            <a:r>
              <a:rPr lang="fr-FR" sz="3400" kern="0" dirty="0">
                <a:solidFill>
                  <a:srgbClr val="262626"/>
                </a:solidFill>
                <a:latin typeface="+mj-lt"/>
                <a:cs typeface="Calibri Light" panose="020F0302020204030204" pitchFamily="34" charset="0"/>
              </a:rPr>
              <a:t>Comment</a:t>
            </a:r>
            <a:r>
              <a:rPr lang="fr-FR" sz="3400" dirty="0" smtClean="0">
                <a:latin typeface="+mj-lt"/>
              </a:rPr>
              <a:t> </a:t>
            </a:r>
            <a:r>
              <a:rPr lang="fr-FR" sz="3400" b="1" kern="0" dirty="0" smtClean="0">
                <a:solidFill>
                  <a:srgbClr val="262626"/>
                </a:solidFill>
                <a:latin typeface="+mj-lt"/>
                <a:cs typeface="Calibri Light" panose="020F0302020204030204" pitchFamily="34" charset="0"/>
              </a:rPr>
              <a:t>extraire</a:t>
            </a:r>
            <a:r>
              <a:rPr lang="fr-FR" sz="3400" kern="0" dirty="0" smtClean="0">
                <a:solidFill>
                  <a:srgbClr val="262626"/>
                </a:solidFill>
                <a:latin typeface="+mj-lt"/>
                <a:cs typeface="Calibri Light" panose="020F0302020204030204" pitchFamily="34" charset="0"/>
              </a:rPr>
              <a:t> de l’information ?</a:t>
            </a:r>
          </a:p>
        </p:txBody>
      </p:sp>
    </p:spTree>
    <p:extLst>
      <p:ext uri="{BB962C8B-B14F-4D97-AF65-F5344CB8AC3E}">
        <p14:creationId xmlns:p14="http://schemas.microsoft.com/office/powerpoint/2010/main" val="319202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62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Recherche d’un 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motif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(sous-graphe)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2" y="1976685"/>
            <a:ext cx="3386606" cy="12699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38" y="2314800"/>
            <a:ext cx="586012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63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Recherche d’un 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motif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(sous-graphe)</a:t>
            </a:r>
          </a:p>
        </p:txBody>
      </p:sp>
      <p:sp>
        <p:nvSpPr>
          <p:cNvPr id="2" name="Elipse 1"/>
          <p:cNvSpPr/>
          <p:nvPr/>
        </p:nvSpPr>
        <p:spPr>
          <a:xfrm>
            <a:off x="6290310" y="2104412"/>
            <a:ext cx="1800000" cy="180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8029575" y="2204720"/>
            <a:ext cx="1358265" cy="45910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9387840" y="1709718"/>
            <a:ext cx="4429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 smtClean="0"/>
              <a:t>Lien</a:t>
            </a:r>
            <a:r>
              <a:rPr lang="fr-FR" sz="2800" dirty="0" smtClean="0">
                <a:latin typeface="+mj-lt"/>
              </a:rPr>
              <a:t> entre les communautés </a:t>
            </a:r>
            <a:r>
              <a:rPr lang="fr-FR" sz="2800" i="1" dirty="0" smtClean="0">
                <a:latin typeface="+mj-lt"/>
              </a:rPr>
              <a:t>VIS</a:t>
            </a:r>
            <a:r>
              <a:rPr lang="fr-FR" sz="2800" dirty="0" smtClean="0">
                <a:latin typeface="+mj-lt"/>
              </a:rPr>
              <a:t> et </a:t>
            </a:r>
            <a:r>
              <a:rPr lang="fr-FR" sz="2800" i="1" dirty="0" smtClean="0">
                <a:latin typeface="+mj-lt"/>
              </a:rPr>
              <a:t>Data Mining</a:t>
            </a:r>
            <a:endParaRPr lang="fr-FR" sz="2800" i="1" dirty="0">
              <a:latin typeface="+mj-lt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2" y="1976685"/>
            <a:ext cx="3386606" cy="126997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38" y="2314800"/>
            <a:ext cx="586012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92" y="1162050"/>
            <a:ext cx="8354508" cy="7067549"/>
          </a:xfrm>
          <a:prstGeom prst="rect">
            <a:avLst/>
          </a:prstGeom>
          <a:ln>
            <a:noFill/>
          </a:ln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64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407656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Recherche d’un </a:t>
            </a:r>
            <a:r>
              <a:rPr lang="fr-FR" sz="6000" dirty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motif</a:t>
            </a:r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(sous-graphe)</a:t>
            </a:r>
          </a:p>
        </p:txBody>
      </p:sp>
      <p:sp>
        <p:nvSpPr>
          <p:cNvPr id="12" name="Flecha derecha 11"/>
          <p:cNvSpPr/>
          <p:nvPr/>
        </p:nvSpPr>
        <p:spPr>
          <a:xfrm>
            <a:off x="5097732" y="3613325"/>
            <a:ext cx="2621505" cy="1357200"/>
          </a:xfrm>
          <a:prstGeom prst="rightArrow">
            <a:avLst>
              <a:gd name="adj1" fmla="val 60000"/>
              <a:gd name="adj2" fmla="val 50000"/>
            </a:avLst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fr-FR" sz="2400" dirty="0">
                <a:solidFill>
                  <a:schemeClr val="tx1"/>
                </a:solidFill>
              </a:rPr>
              <a:t>Requêtage dans le graphe</a:t>
            </a:r>
          </a:p>
          <a:p>
            <a:endParaRPr lang="fr-FR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3018124"/>
            <a:ext cx="3521731" cy="21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1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92" y="1162050"/>
            <a:ext cx="8354508" cy="7067549"/>
          </a:xfrm>
          <a:prstGeom prst="rect">
            <a:avLst/>
          </a:prstGeom>
          <a:ln>
            <a:noFill/>
          </a:ln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3018124"/>
            <a:ext cx="3521731" cy="2163475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868680" y="822961"/>
            <a:ext cx="13761720" cy="740663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65</a:t>
            </a:fld>
            <a:endParaRPr lang="fr-FR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244010" y="3283096"/>
            <a:ext cx="12142380" cy="1663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fr-FR"/>
            </a:defPPr>
            <a:lvl1pPr marL="0" algn="l" defTabSz="1097280" rtl="0" eaLnBrk="1" latinLnBrk="0" hangingPunct="1">
              <a:defRPr sz="14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8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rPr>
              <a:t>Comment </a:t>
            </a:r>
            <a:r>
              <a:rPr lang="fr-FR" sz="48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rPr>
              <a:t>interroger</a:t>
            </a:r>
            <a:r>
              <a:rPr lang="fr-FR" sz="48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rPr>
              <a:t> un graphe multicouches ?</a:t>
            </a:r>
          </a:p>
          <a:p>
            <a:r>
              <a:rPr lang="fr-FR" sz="48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rPr>
              <a:t>Comment </a:t>
            </a:r>
            <a:r>
              <a:rPr lang="fr-FR" sz="48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rPr>
              <a:t>visualiser/explorer</a:t>
            </a:r>
            <a:r>
              <a:rPr lang="fr-FR" sz="48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rPr>
              <a:t> les résultats de la requête ?</a:t>
            </a:r>
            <a:endParaRPr lang="fr-FR" sz="48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66</a:t>
            </a:fld>
            <a:endParaRPr lang="fr-F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5" y="1995815"/>
            <a:ext cx="13370810" cy="5580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29795" y="1995815"/>
            <a:ext cx="13467205" cy="5579999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629794" y="3594894"/>
            <a:ext cx="3261721" cy="1039813"/>
          </a:xfrm>
        </p:spPr>
        <p:txBody>
          <a:bodyPr>
            <a:noAutofit/>
          </a:bodyPr>
          <a:lstStyle/>
          <a:p>
            <a:r>
              <a:rPr lang="fr-FR" sz="8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VERTIGO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450860" y="3514636"/>
            <a:ext cx="97335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3600" dirty="0" smtClean="0">
                <a:cs typeface="Calibri Light" panose="020F0302020204030204" pitchFamily="34" charset="0"/>
              </a:rPr>
              <a:t>Une </a:t>
            </a:r>
            <a:r>
              <a:rPr lang="fr-FR" sz="3600" dirty="0">
                <a:cs typeface="Calibri Light" panose="020F0302020204030204" pitchFamily="34" charset="0"/>
              </a:rPr>
              <a:t>nouvelle plateforme visuelle qui permet d'interroger des </a:t>
            </a:r>
            <a:r>
              <a:rPr lang="fr-FR" sz="3600" dirty="0" smtClean="0">
                <a:cs typeface="Calibri Light" panose="020F0302020204030204" pitchFamily="34" charset="0"/>
              </a:rPr>
              <a:t>graphes multicouches volumineux</a:t>
            </a:r>
          </a:p>
        </p:txBody>
      </p:sp>
    </p:spTree>
    <p:extLst>
      <p:ext uri="{BB962C8B-B14F-4D97-AF65-F5344CB8AC3E}">
        <p14:creationId xmlns:p14="http://schemas.microsoft.com/office/powerpoint/2010/main" val="365278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67</a:t>
            </a:fld>
            <a:endParaRPr lang="fr-F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5" y="1995815"/>
            <a:ext cx="13370810" cy="5580000"/>
          </a:xfrm>
          <a:prstGeom prst="rect">
            <a:avLst/>
          </a:prstGeom>
        </p:spPr>
      </p:pic>
      <p:sp>
        <p:nvSpPr>
          <p:cNvPr id="10" name="Título 2"/>
          <p:cNvSpPr txBox="1">
            <a:spLocks/>
          </p:cNvSpPr>
          <p:nvPr/>
        </p:nvSpPr>
        <p:spPr>
          <a:xfrm>
            <a:off x="457200" y="330200"/>
            <a:ext cx="13639800" cy="1039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VERTIGO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68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VERTIGO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5" y="1995815"/>
            <a:ext cx="13370810" cy="5580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073940" y="1995815"/>
            <a:ext cx="10926665" cy="558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629795" y="4552949"/>
            <a:ext cx="2444145" cy="30228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457200" y="1219200"/>
            <a:ext cx="264046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de la requête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44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69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VERTIGO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5" y="1995815"/>
            <a:ext cx="13370810" cy="55800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57200" y="1219200"/>
            <a:ext cx="220284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du graphe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29795" y="1995815"/>
            <a:ext cx="2444145" cy="25304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11153775" y="1995814"/>
            <a:ext cx="2846830" cy="557999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7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814294" y="1334249"/>
            <a:ext cx="6176682" cy="1008901"/>
          </a:xfrm>
          <a:noFill/>
        </p:spPr>
        <p:txBody>
          <a:bodyPr anchor="t" anchorCtr="0">
            <a:normAutofit/>
          </a:bodyPr>
          <a:lstStyle/>
          <a:p>
            <a:pPr>
              <a:buClr>
                <a:schemeClr val="accent2"/>
              </a:buClr>
              <a:defRPr/>
            </a:pPr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Données </a:t>
            </a:r>
            <a: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dynamiques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1248495" y="4108640"/>
            <a:ext cx="3742511" cy="1298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Modélisées par des séries temporelles</a:t>
            </a:r>
            <a:endParaRPr lang="fr-FR" sz="36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20834" y="2689890"/>
            <a:ext cx="45978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Evoluent dans le temps</a:t>
            </a:r>
          </a:p>
        </p:txBody>
      </p:sp>
      <p:pic>
        <p:nvPicPr>
          <p:cNvPr id="7" name="Marcador de contenid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921" y="3388253"/>
            <a:ext cx="8422855" cy="3960000"/>
          </a:xfrm>
        </p:spPr>
      </p:pic>
      <p:sp>
        <p:nvSpPr>
          <p:cNvPr id="9" name="Rectángulo 8"/>
          <p:cNvSpPr/>
          <p:nvPr/>
        </p:nvSpPr>
        <p:spPr>
          <a:xfrm>
            <a:off x="7382767" y="2643723"/>
            <a:ext cx="51931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fr-FR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Nombre 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 chansons entendues </a:t>
            </a:r>
            <a:r>
              <a:rPr lang="fr-FR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du genre : </a:t>
            </a:r>
            <a:r>
              <a:rPr lang="fr-FR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alternative </a:t>
            </a:r>
            <a:r>
              <a:rPr lang="fr-FR" sz="2000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metal</a:t>
            </a:r>
            <a:endParaRPr lang="fr-FR" sz="18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8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70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VERTIGO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5" y="1995815"/>
            <a:ext cx="13370810" cy="55800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57200" y="1219200"/>
            <a:ext cx="264367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Vue des résultats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29795" y="1995815"/>
            <a:ext cx="10518103" cy="557999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9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71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 fontScale="90000"/>
          </a:bodyPr>
          <a:lstStyle/>
          <a:p>
            <a:r>
              <a:rPr lang="fr-FR" sz="600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Tâches « communes » dans </a:t>
            </a:r>
            <a:r>
              <a:rPr lang="fr-FR" sz="60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un processus de requêtage</a:t>
            </a: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35823"/>
              </p:ext>
            </p:extLst>
          </p:nvPr>
        </p:nvGraphicFramePr>
        <p:xfrm>
          <a:off x="745998" y="3337560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baseline="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98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196666"/>
              </p:ext>
            </p:extLst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72</a:t>
            </a:fld>
            <a:endParaRPr lang="fr-FR"/>
          </a:p>
        </p:txBody>
      </p:sp>
      <p:sp>
        <p:nvSpPr>
          <p:cNvPr id="17" name="Rectángulo 16"/>
          <p:cNvSpPr/>
          <p:nvPr/>
        </p:nvSpPr>
        <p:spPr>
          <a:xfrm>
            <a:off x="3073940" y="1816525"/>
            <a:ext cx="10926665" cy="558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49" y="1810897"/>
            <a:ext cx="10894262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ángulo 11"/>
          <p:cNvSpPr/>
          <p:nvPr/>
        </p:nvSpPr>
        <p:spPr>
          <a:xfrm flipH="1">
            <a:off x="4297679" y="0"/>
            <a:ext cx="961287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73</a:t>
            </a:fld>
            <a:endParaRPr lang="fr-FR"/>
          </a:p>
        </p:txBody>
      </p:sp>
      <p:sp>
        <p:nvSpPr>
          <p:cNvPr id="17" name="Rectángulo 16"/>
          <p:cNvSpPr/>
          <p:nvPr/>
        </p:nvSpPr>
        <p:spPr>
          <a:xfrm>
            <a:off x="3073940" y="1816525"/>
            <a:ext cx="10926665" cy="558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1_construction_que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1948" y="1816529"/>
            <a:ext cx="10880000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72033"/>
              </p:ext>
            </p:extLst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 flipH="1">
            <a:off x="4297679" y="0"/>
            <a:ext cx="961287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0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74</a:t>
            </a:fld>
            <a:endParaRPr lang="fr-FR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845821" y="0"/>
            <a:ext cx="293751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 flipH="1">
            <a:off x="7555229" y="0"/>
            <a:ext cx="6069329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28" y="1792605"/>
            <a:ext cx="10886240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ángulo redondeado 9"/>
          <p:cNvSpPr/>
          <p:nvPr/>
        </p:nvSpPr>
        <p:spPr>
          <a:xfrm>
            <a:off x="4145280" y="2121305"/>
            <a:ext cx="5189219" cy="12939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Moteur </a:t>
            </a:r>
            <a:r>
              <a:rPr lang="fr-FR" sz="3400" dirty="0" smtClean="0"/>
              <a:t>: SuMGra</a:t>
            </a:r>
          </a:p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[Vijay Ingalalli, Dino Ienco, and Pascal Poncelet. SuMGra: Querying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Multigraphs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via 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Efficient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Indexing. In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Proceedings of the International Conference on Database and Expert Systems Applications (DEXA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), pages 1-15. Springer, 2016]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8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75</a:t>
            </a:fld>
            <a:endParaRPr lang="fr-FR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845821" y="0"/>
            <a:ext cx="293751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 flipH="1">
            <a:off x="7555229" y="0"/>
            <a:ext cx="6069329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2_visualization_resul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1948" y="1792449"/>
            <a:ext cx="10880000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677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76</a:t>
            </a:fld>
            <a:endParaRPr lang="fr-FR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845820" y="0"/>
            <a:ext cx="9486899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3_visualization_sugges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567" y="1787406"/>
            <a:ext cx="10880000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733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77</a:t>
            </a:fld>
            <a:endParaRPr lang="fr-FR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845821" y="0"/>
            <a:ext cx="293751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 flipH="1">
            <a:off x="7487477" y="0"/>
            <a:ext cx="6137079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4_visual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567" y="1787406"/>
            <a:ext cx="10880000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325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78</a:t>
            </a:fld>
            <a:endParaRPr lang="fr-FR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845821" y="0"/>
            <a:ext cx="641637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 flipH="1">
            <a:off x="10429460" y="0"/>
            <a:ext cx="3195097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5_explo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5200" y="1785830"/>
            <a:ext cx="10880000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41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79</a:t>
            </a:fld>
            <a:endParaRPr lang="fr-FR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845821" y="0"/>
            <a:ext cx="641637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 flipH="1">
            <a:off x="10429460" y="0"/>
            <a:ext cx="3195097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00" y="3409422"/>
            <a:ext cx="6480000" cy="350460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90598" y="3106616"/>
            <a:ext cx="26717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+mj-lt"/>
              </a:rPr>
              <a:t>Détection</a:t>
            </a:r>
            <a:r>
              <a:rPr lang="fr-FR" sz="2400" dirty="0">
                <a:latin typeface="+mj-lt"/>
              </a:rPr>
              <a:t> des chevauchements de </a:t>
            </a:r>
            <a:r>
              <a:rPr lang="fr-FR" sz="2400" dirty="0" smtClean="0">
                <a:latin typeface="+mj-lt"/>
              </a:rPr>
              <a:t>nœuds</a:t>
            </a:r>
            <a:endParaRPr lang="fr-FR" sz="2400" dirty="0">
              <a:latin typeface="+mj-lt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562447" y="2035101"/>
            <a:ext cx="950550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Processus de suppression de chevauchements de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nœuds-liens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91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73" y="3398520"/>
            <a:ext cx="8538428" cy="3960000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8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814294" y="1334249"/>
            <a:ext cx="6176682" cy="1008901"/>
          </a:xfrm>
          <a:noFill/>
        </p:spPr>
        <p:txBody>
          <a:bodyPr anchor="t" anchorCtr="0">
            <a:normAutofit/>
          </a:bodyPr>
          <a:lstStyle/>
          <a:p>
            <a:pPr>
              <a:buClr>
                <a:schemeClr val="accent2"/>
              </a:buClr>
              <a:defRPr/>
            </a:pPr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Données </a:t>
            </a:r>
            <a:r>
              <a:rPr lang="fr-FR" sz="6000" dirty="0" smtClean="0">
                <a:ln w="0"/>
                <a:solidFill>
                  <a:schemeClr val="accent2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dynamiques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20834" y="2689890"/>
            <a:ext cx="43438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Evoluent dans le temps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1248495" y="4108640"/>
            <a:ext cx="3742511" cy="1298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Modélisées par des séries temporelles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7382767" y="2643723"/>
            <a:ext cx="51931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fr-FR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Nombre 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 chansons entendues </a:t>
            </a:r>
            <a:r>
              <a:rPr lang="fr-FR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des genres : </a:t>
            </a:r>
            <a:r>
              <a:rPr lang="fr-FR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alternative </a:t>
            </a:r>
            <a:r>
              <a:rPr lang="fr-FR" sz="20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metal</a:t>
            </a:r>
            <a:r>
              <a:rPr lang="fr-FR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 rock, </a:t>
            </a:r>
            <a:r>
              <a:rPr lang="fr-FR" sz="20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indie</a:t>
            </a:r>
            <a:r>
              <a:rPr lang="fr-FR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 soul jazz, punk …</a:t>
            </a:r>
            <a:endParaRPr lang="fr-FR" sz="18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0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80</a:t>
            </a:fld>
            <a:endParaRPr lang="fr-FR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845821" y="0"/>
            <a:ext cx="641637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 flipH="1">
            <a:off x="10429460" y="0"/>
            <a:ext cx="3195097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00" y="2837605"/>
            <a:ext cx="6480000" cy="449788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90598" y="3106616"/>
            <a:ext cx="25955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+mj-lt"/>
              </a:rPr>
              <a:t>Suppression</a:t>
            </a:r>
            <a:r>
              <a:rPr lang="fr-FR" sz="2400" dirty="0">
                <a:latin typeface="+mj-lt"/>
              </a:rPr>
              <a:t> des chevauchements des </a:t>
            </a:r>
            <a:r>
              <a:rPr lang="fr-FR" sz="2400" dirty="0" smtClean="0">
                <a:latin typeface="+mj-lt"/>
              </a:rPr>
              <a:t>nœuds</a:t>
            </a:r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basée sur une </a:t>
            </a:r>
            <a:r>
              <a:rPr lang="fr-FR" sz="2400" b="1" dirty="0">
                <a:latin typeface="+mj-lt"/>
              </a:rPr>
              <a:t>triangulation de </a:t>
            </a:r>
            <a:r>
              <a:rPr lang="fr-FR" sz="2400" b="1" dirty="0" smtClean="0">
                <a:latin typeface="+mj-lt"/>
              </a:rPr>
              <a:t>Delaunay </a:t>
            </a:r>
            <a:r>
              <a:rPr lang="fr-FR" sz="2400" dirty="0" smtClean="0">
                <a:latin typeface="+mj-lt"/>
              </a:rPr>
              <a:t>et un </a:t>
            </a:r>
            <a:r>
              <a:rPr lang="fr-FR" sz="2400" b="1" dirty="0" smtClean="0">
                <a:latin typeface="+mj-lt"/>
              </a:rPr>
              <a:t>modèle de stress *</a:t>
            </a:r>
            <a:endParaRPr lang="fr-FR" sz="2400" b="1" dirty="0">
              <a:latin typeface="+mj-lt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490598" y="6652677"/>
            <a:ext cx="339560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*</a:t>
            </a:r>
          </a:p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R.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Gansner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and Y. Hu. Efficient node overlap removal using a proximity stress model.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 Proceedings of the International Symposium in Graph Drawing (GD)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Springer, pp.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206–21, 2008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562447" y="2035101"/>
            <a:ext cx="950550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Processus de suppression de chevauchements de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nœuds-liens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73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81</a:t>
            </a:fld>
            <a:endParaRPr lang="fr-FR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845821" y="0"/>
            <a:ext cx="641637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 flipH="1">
            <a:off x="10429460" y="0"/>
            <a:ext cx="3195097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00" y="2830122"/>
            <a:ext cx="6480000" cy="449533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90598" y="3106616"/>
            <a:ext cx="2671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+mj-lt"/>
              </a:rPr>
              <a:t>Ajout</a:t>
            </a:r>
            <a:r>
              <a:rPr lang="fr-FR" sz="2400" dirty="0">
                <a:latin typeface="+mj-lt"/>
              </a:rPr>
              <a:t> </a:t>
            </a:r>
            <a:r>
              <a:rPr lang="fr-FR" sz="2400" b="1" dirty="0" smtClean="0">
                <a:latin typeface="+mj-lt"/>
              </a:rPr>
              <a:t>de liens </a:t>
            </a:r>
            <a:r>
              <a:rPr lang="fr-FR" sz="2400" dirty="0">
                <a:latin typeface="+mj-lt"/>
              </a:rPr>
              <a:t>entre les </a:t>
            </a:r>
            <a:r>
              <a:rPr lang="fr-FR" sz="2400" dirty="0" smtClean="0">
                <a:latin typeface="+mj-lt"/>
              </a:rPr>
              <a:t>nœuds</a:t>
            </a:r>
            <a:endParaRPr lang="fr-FR" sz="2400" dirty="0">
              <a:latin typeface="+mj-lt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7773078" y="3116652"/>
            <a:ext cx="3584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+mj-lt"/>
              </a:rPr>
              <a:t>Possibles chevauchements entre </a:t>
            </a:r>
            <a:r>
              <a:rPr lang="fr-FR" sz="2400" dirty="0" smtClean="0">
                <a:latin typeface="+mj-lt"/>
              </a:rPr>
              <a:t>nœuds-liens</a:t>
            </a:r>
            <a:endParaRPr lang="fr-FR" sz="2400" dirty="0">
              <a:latin typeface="+mj-lt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562447" y="2035101"/>
            <a:ext cx="950550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Processus de suppression de chevauchements de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nœuds-liens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39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82</a:t>
            </a:fld>
            <a:endParaRPr lang="fr-FR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845821" y="0"/>
            <a:ext cx="641637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 flipH="1">
            <a:off x="10429460" y="0"/>
            <a:ext cx="3195097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00" y="2830122"/>
            <a:ext cx="6480000" cy="449533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472070" y="2809461"/>
            <a:ext cx="7858539" cy="45852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58" y="4001136"/>
            <a:ext cx="1572942" cy="219075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90598" y="3106616"/>
            <a:ext cx="2671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+mj-lt"/>
              </a:rPr>
              <a:t>Ajout</a:t>
            </a:r>
            <a:r>
              <a:rPr lang="fr-FR" sz="2400" dirty="0">
                <a:latin typeface="+mj-lt"/>
              </a:rPr>
              <a:t> des </a:t>
            </a:r>
            <a:r>
              <a:rPr lang="fr-FR" sz="2400" dirty="0" smtClean="0">
                <a:latin typeface="+mj-lt"/>
              </a:rPr>
              <a:t>nœuds </a:t>
            </a:r>
            <a:r>
              <a:rPr lang="fr-FR" sz="2400" dirty="0">
                <a:latin typeface="+mj-lt"/>
              </a:rPr>
              <a:t>de </a:t>
            </a:r>
            <a:r>
              <a:rPr lang="fr-FR" sz="2400" b="1" dirty="0">
                <a:latin typeface="+mj-lt"/>
              </a:rPr>
              <a:t>contrôle fixes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2562447" y="2035101"/>
            <a:ext cx="950550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Processus de suppression de chevauchements de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nœuds-liens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82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83</a:t>
            </a:fld>
            <a:endParaRPr lang="fr-FR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845821" y="0"/>
            <a:ext cx="641637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 flipH="1">
            <a:off x="10429460" y="0"/>
            <a:ext cx="3195097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60" y="2994611"/>
            <a:ext cx="6480000" cy="4209968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90598" y="3106616"/>
            <a:ext cx="29384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>
                <a:latin typeface="+mj-lt"/>
              </a:rPr>
              <a:t>Recalculer</a:t>
            </a:r>
            <a:r>
              <a:rPr lang="fr-FR" sz="2400" dirty="0" smtClean="0">
                <a:latin typeface="+mj-lt"/>
              </a:rPr>
              <a:t> </a:t>
            </a:r>
            <a:r>
              <a:rPr lang="fr-FR" sz="2400" dirty="0">
                <a:latin typeface="+mj-lt"/>
              </a:rPr>
              <a:t>la position </a:t>
            </a:r>
            <a:r>
              <a:rPr lang="fr-FR" sz="2400" dirty="0" smtClean="0">
                <a:latin typeface="+mj-lt"/>
              </a:rPr>
              <a:t>des nœuds</a:t>
            </a:r>
            <a:endParaRPr lang="fr-FR" sz="2400" dirty="0">
              <a:latin typeface="+mj-lt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562447" y="2035101"/>
            <a:ext cx="950550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Processus de suppression de chevauchements de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nœuds-liens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76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84</a:t>
            </a:fld>
            <a:endParaRPr lang="fr-FR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745998" y="20625"/>
          <a:ext cx="131384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601"/>
                <a:gridCol w="3284601"/>
                <a:gridCol w="3284601"/>
                <a:gridCol w="32846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Construction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Visualisation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Exploration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j-ea"/>
                          <a:cs typeface="Calibri" panose="020F0502020204030204" pitchFamily="34" charset="0"/>
                        </a:rPr>
                        <a:t> des résultats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kern="1200" noProof="0" dirty="0" smtClean="0">
                          <a:ln w="0"/>
                          <a:solidFill>
                            <a:schemeClr val="accent2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Suggestion </a:t>
                      </a:r>
                      <a:r>
                        <a:rPr lang="fr-FR" sz="4800" b="1" kern="1200" noProof="0" dirty="0" smtClean="0">
                          <a:ln w="0"/>
                          <a:solidFill>
                            <a:schemeClr val="accent1"/>
                          </a:solidFill>
                          <a:latin typeface="Bahnschrift SemiBold Condensed" panose="020B0502040204020203" pitchFamily="34" charset="0"/>
                          <a:ea typeface="+mn-ea"/>
                          <a:cs typeface="Calibri" panose="020F0502020204030204" pitchFamily="34" charset="0"/>
                        </a:rPr>
                        <a:t>de requêtes</a:t>
                      </a:r>
                      <a:endParaRPr lang="fr-FR" sz="4800" b="1" kern="1200" noProof="0" dirty="0">
                        <a:ln w="0"/>
                        <a:solidFill>
                          <a:schemeClr val="accent1"/>
                        </a:solidFill>
                        <a:latin typeface="Bahnschrift SemiBold Condensed" panose="020B0502040204020203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52000" marR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Rectángulo 11"/>
          <p:cNvSpPr/>
          <p:nvPr/>
        </p:nvSpPr>
        <p:spPr>
          <a:xfrm>
            <a:off x="845821" y="0"/>
            <a:ext cx="6416370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 flipH="1">
            <a:off x="10429460" y="0"/>
            <a:ext cx="3195097" cy="1692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2562446" y="2035101"/>
            <a:ext cx="9505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Visualisation</a:t>
            </a:r>
            <a:r>
              <a:rPr lang="fr-FR" sz="3600" dirty="0" smtClean="0"/>
              <a:t> </a:t>
            </a: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imbriquée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71" y="3652229"/>
            <a:ext cx="5418387" cy="3960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657600" y="2663408"/>
            <a:ext cx="73152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fr-FR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Basées sur les diagrammes Kelp</a:t>
            </a:r>
          </a:p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[Kasper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Dinkla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Marc J Van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Kreveld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Bettina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Speckmann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and Michel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AWestenberg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Kelp Diagrams: Point Set Membership Visualization.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Computer Graphics Forum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31(3pt1):875-884,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2012]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20" y="3652230"/>
            <a:ext cx="5001155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098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85</a:t>
            </a:fld>
            <a:endParaRPr lang="fr-FR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Autofit/>
          </a:bodyPr>
          <a:lstStyle/>
          <a:p>
            <a:r>
              <a:rPr lang="fr-FR" sz="6000" dirty="0" smtClean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Démonstration</a:t>
            </a:r>
            <a:endParaRPr lang="fr-FR" sz="6000" dirty="0">
              <a:ln w="0"/>
              <a:solidFill>
                <a:schemeClr val="accent1"/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169675" y="2076182"/>
            <a:ext cx="829105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Récupérer le réseau de collaborateurs d'un </a:t>
            </a: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auteur donné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531256" y="3663021"/>
            <a:ext cx="1244141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DBLP, 37878 nœuds (auteurs) et </a:t>
            </a:r>
            <a:r>
              <a:rPr lang="fr-FR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129 </a:t>
            </a: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983 arêtes </a:t>
            </a:r>
            <a:r>
              <a:rPr lang="fr-FR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(relations) </a:t>
            </a:r>
            <a:endParaRPr lang="fr-FR" sz="34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18 couches du graphe (journaux/conférences de VIS et Data Mining)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Auteur recherché : Kwan-Liu </a:t>
            </a:r>
            <a:r>
              <a:rPr lang="fr-FR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Ma </a:t>
            </a:r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(VIS)</a:t>
            </a:r>
            <a:endParaRPr lang="fr-FR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86</a:t>
            </a:fld>
            <a:endParaRPr lang="fr-FR"/>
          </a:p>
        </p:txBody>
      </p:sp>
      <p:pic>
        <p:nvPicPr>
          <p:cNvPr id="7" name="vertigo_case_stud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058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87</a:t>
            </a:fld>
            <a:endParaRPr lang="fr-FR" dirty="0"/>
          </a:p>
        </p:txBody>
      </p:sp>
      <p:sp>
        <p:nvSpPr>
          <p:cNvPr id="7" name="Marcador de contenido 1"/>
          <p:cNvSpPr>
            <a:spLocks noGrp="1"/>
          </p:cNvSpPr>
          <p:nvPr>
            <p:ph idx="1"/>
          </p:nvPr>
        </p:nvSpPr>
        <p:spPr>
          <a:xfrm>
            <a:off x="457200" y="1981200"/>
            <a:ext cx="13639800" cy="533400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endParaRPr lang="fr-FR" sz="4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FontTx/>
              <a:buNone/>
              <a:defRPr/>
            </a:pPr>
            <a:endParaRPr lang="fr-FR" sz="4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Plan</a:t>
            </a:r>
          </a:p>
        </p:txBody>
      </p:sp>
      <p:sp>
        <p:nvSpPr>
          <p:cNvPr id="9" name="Marcador de contenido 1"/>
          <p:cNvSpPr txBox="1">
            <a:spLocks/>
          </p:cNvSpPr>
          <p:nvPr/>
        </p:nvSpPr>
        <p:spPr>
          <a:xfrm>
            <a:off x="609600" y="2133600"/>
            <a:ext cx="13639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2"/>
              </a:buClr>
              <a:defRPr/>
            </a:pPr>
            <a:r>
              <a:rPr lang="fr-FR" sz="3600" dirty="0" smtClean="0">
                <a:solidFill>
                  <a:schemeClr val="tx1">
                    <a:alpha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Visualisation de séries temporelles hiérarchiques</a:t>
            </a:r>
          </a:p>
          <a:p>
            <a:pPr lvl="1">
              <a:buClr>
                <a:schemeClr val="accent2"/>
              </a:buClr>
              <a:defRPr/>
            </a:pPr>
            <a:r>
              <a:rPr lang="fr-FR" sz="3600" dirty="0">
                <a:solidFill>
                  <a:schemeClr val="tx1">
                    <a:alpha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Visualisation </a:t>
            </a:r>
            <a:r>
              <a:rPr lang="fr-FR" sz="3600" dirty="0" smtClean="0">
                <a:solidFill>
                  <a:schemeClr val="tx1">
                    <a:alpha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 </a:t>
            </a:r>
            <a:r>
              <a:rPr lang="fr-FR" sz="3600" dirty="0">
                <a:solidFill>
                  <a:schemeClr val="tx1">
                    <a:alpha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graphes multicouches</a:t>
            </a:r>
          </a:p>
          <a:p>
            <a:pPr lvl="1">
              <a:buClr>
                <a:schemeClr val="accent2"/>
              </a:buClr>
              <a:defRPr/>
            </a:pPr>
            <a:r>
              <a:rPr lang="fr-FR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lang="fr-FR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4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88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57200" y="3298679"/>
            <a:ext cx="687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2800" dirty="0" smtClean="0">
                <a:latin typeface="+mj-lt"/>
                <a:cs typeface="Calibri Light" panose="020F0302020204030204" pitchFamily="34" charset="0"/>
              </a:rPr>
              <a:t>Une </a:t>
            </a:r>
            <a:r>
              <a:rPr lang="fr-FR" sz="2800" dirty="0">
                <a:latin typeface="+mj-lt"/>
                <a:cs typeface="Calibri Light" panose="020F0302020204030204" pitchFamily="34" charset="0"/>
              </a:rPr>
              <a:t>nouvelle approche pour faciliter l'analyse de </a:t>
            </a:r>
            <a:r>
              <a:rPr lang="fr-FR" sz="2800" dirty="0" smtClean="0">
                <a:latin typeface="+mj-lt"/>
                <a:cs typeface="Calibri Light" panose="020F0302020204030204" pitchFamily="34" charset="0"/>
              </a:rPr>
              <a:t>séries </a:t>
            </a:r>
            <a:r>
              <a:rPr lang="fr-FR" sz="2800" dirty="0">
                <a:latin typeface="+mj-lt"/>
                <a:cs typeface="Calibri Light" panose="020F0302020204030204" pitchFamily="34" charset="0"/>
              </a:rPr>
              <a:t>temporelles hiérarchiques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2800" dirty="0">
                <a:latin typeface="+mj-lt"/>
                <a:cs typeface="Calibri Light" panose="020F0302020204030204" pitchFamily="34" charset="0"/>
              </a:rPr>
              <a:t>Une vue multirésolution 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2800" dirty="0" smtClean="0">
                <a:latin typeface="+mj-lt"/>
                <a:cs typeface="Calibri Light" panose="020F0302020204030204" pitchFamily="34" charset="0"/>
              </a:rPr>
              <a:t>Des interactions adaptées</a:t>
            </a:r>
          </a:p>
        </p:txBody>
      </p:sp>
      <p:pic>
        <p:nvPicPr>
          <p:cNvPr id="10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3200" y="2971589"/>
            <a:ext cx="6840000" cy="3166954"/>
          </a:xfrm>
          <a:ln>
            <a:solidFill>
              <a:schemeClr val="tx1"/>
            </a:solidFill>
          </a:ln>
        </p:spPr>
      </p:pic>
      <p:sp>
        <p:nvSpPr>
          <p:cNvPr id="12" name="Rectángulo 11"/>
          <p:cNvSpPr/>
          <p:nvPr/>
        </p:nvSpPr>
        <p:spPr>
          <a:xfrm>
            <a:off x="457200" y="1219200"/>
            <a:ext cx="131673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Visualisation de séries temporelles hiérarchiques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57200" y="2525941"/>
            <a:ext cx="345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cs typeface="Calibri Light" panose="020F0302020204030204" pitchFamily="34" charset="0"/>
              </a:rPr>
              <a:t>Travaux réalisés :</a:t>
            </a:r>
            <a:endParaRPr lang="en-US" sz="2800" dirty="0" smtClean="0">
              <a:latin typeface="+mj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457199" y="7608966"/>
            <a:ext cx="12110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(1)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Chris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Giannella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Jiawei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Han,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Jian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Pei,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Xifeng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Yan, and Philip S Yu. Mining frequent patterns in data streams at multiple time granularities.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Next generation data mining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pages 191-212, 2003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</a:p>
          <a:p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(2)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[Samuel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Huron, Romain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Vuillemot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and Jean-Daniel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Fekete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Visual Sedimentation.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IEEE Transactions on Visualization and Computer Graphics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19(12):2446-2455, 2013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89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57199" y="2525941"/>
            <a:ext cx="10991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cs typeface="Calibri Light" panose="020F0302020204030204" pitchFamily="34" charset="0"/>
              </a:rPr>
              <a:t>Travail futur : </a:t>
            </a:r>
            <a:r>
              <a:rPr lang="fr-FR" sz="2800" dirty="0" smtClean="0">
                <a:latin typeface="+mj-lt"/>
                <a:cs typeface="Calibri Light" panose="020F0302020204030204" pitchFamily="34" charset="0"/>
              </a:rPr>
              <a:t>Agrégation temporelle des séries disponibles en temps réel</a:t>
            </a:r>
            <a:endParaRPr lang="en-US" sz="2800" dirty="0" smtClean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57200" y="1219200"/>
            <a:ext cx="131673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Visualisation de séries temporelles hiérarchiques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404363" y="7208856"/>
            <a:ext cx="2619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+mj-lt"/>
              </a:rPr>
              <a:t>Tilted-Time Windows </a:t>
            </a:r>
            <a:r>
              <a:rPr lang="fr-FR" sz="1400" dirty="0" smtClean="0">
                <a:latin typeface="+mj-lt"/>
              </a:rPr>
              <a:t>(1)</a:t>
            </a:r>
            <a:endParaRPr lang="fr-FR" sz="1600" dirty="0">
              <a:latin typeface="+mj-lt"/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8650826" y="3512951"/>
            <a:ext cx="5446174" cy="3517925"/>
            <a:chOff x="8753675" y="3397225"/>
            <a:chExt cx="5446174" cy="351792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2484" y="4503288"/>
              <a:ext cx="2014865" cy="1837501"/>
            </a:xfrm>
            <a:prstGeom prst="rect">
              <a:avLst/>
            </a:prstGeom>
          </p:spPr>
        </p:pic>
        <p:sp>
          <p:nvSpPr>
            <p:cNvPr id="11" name="Rectángulo 10"/>
            <p:cNvSpPr/>
            <p:nvPr/>
          </p:nvSpPr>
          <p:spPr>
            <a:xfrm>
              <a:off x="8884899" y="3668825"/>
              <a:ext cx="53149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fr-FR" sz="2400" dirty="0" smtClean="0">
                  <a:latin typeface="+mj-lt"/>
                </a:rPr>
                <a:t>Comment traiter les flux</a:t>
              </a:r>
              <a:r>
                <a:rPr lang="fr-FR" sz="2400" dirty="0" smtClean="0"/>
                <a:t> </a:t>
              </a:r>
              <a:r>
                <a:rPr lang="fr-FR" sz="2400" dirty="0">
                  <a:latin typeface="+mj-lt"/>
                </a:rPr>
                <a:t>de données </a:t>
              </a:r>
              <a:r>
                <a:rPr lang="fr-FR" sz="2400" dirty="0" smtClean="0">
                  <a:latin typeface="+mj-lt"/>
                </a:rPr>
                <a:t>?</a:t>
              </a:r>
            </a:p>
            <a:p>
              <a:pPr marL="342900" indent="-34290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fr-FR" sz="2400" dirty="0">
                  <a:latin typeface="+mj-lt"/>
                </a:rPr>
                <a:t>Quelle métaphore visuelle </a:t>
              </a:r>
              <a:r>
                <a:rPr lang="fr-FR" sz="2400" dirty="0" smtClean="0">
                  <a:latin typeface="+mj-lt"/>
                </a:rPr>
                <a:t>utiliser ?</a:t>
              </a:r>
              <a:endParaRPr lang="fr-FR" sz="2400" dirty="0">
                <a:latin typeface="+mj-lt"/>
              </a:endParaRP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10191528" y="6268338"/>
              <a:ext cx="26028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000" dirty="0" smtClean="0">
                  <a:latin typeface="+mj-lt"/>
                </a:rPr>
                <a:t>Visual </a:t>
              </a:r>
              <a:r>
                <a:rPr lang="fr-FR" sz="2000" dirty="0" err="1" smtClean="0">
                  <a:latin typeface="+mj-lt"/>
                </a:rPr>
                <a:t>Sedimentation</a:t>
              </a:r>
              <a:r>
                <a:rPr lang="fr-FR" sz="2000" dirty="0" smtClean="0">
                  <a:latin typeface="+mj-lt"/>
                </a:rPr>
                <a:t> </a:t>
              </a:r>
              <a:r>
                <a:rPr lang="fr-FR" sz="1400" dirty="0" smtClean="0">
                  <a:latin typeface="+mj-lt"/>
                </a:rPr>
                <a:t>(2)</a:t>
              </a:r>
              <a:endParaRPr lang="fr-FR" dirty="0">
                <a:latin typeface="+mj-lt"/>
              </a:endParaRPr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8753675" y="3397225"/>
              <a:ext cx="5446174" cy="351792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86"/>
          <a:stretch/>
        </p:blipFill>
        <p:spPr>
          <a:xfrm>
            <a:off x="2117885" y="3148850"/>
            <a:ext cx="3687506" cy="4101131"/>
          </a:xfrm>
          <a:prstGeom prst="rect">
            <a:avLst/>
          </a:prstGeom>
        </p:spPr>
      </p:pic>
      <p:sp>
        <p:nvSpPr>
          <p:cNvPr id="18" name="Flecha derecha 17"/>
          <p:cNvSpPr/>
          <p:nvPr/>
        </p:nvSpPr>
        <p:spPr>
          <a:xfrm flipH="1">
            <a:off x="5859150" y="4104472"/>
            <a:ext cx="1745050" cy="1115228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fr-FR" sz="1800" dirty="0" smtClean="0">
                <a:solidFill>
                  <a:schemeClr val="tx1"/>
                </a:solidFill>
              </a:rPr>
              <a:t>Données en temps réel</a:t>
            </a:r>
            <a:endParaRPr lang="fr-F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9</a:t>
            </a:fld>
            <a:endParaRPr lang="fr-FR" dirty="0"/>
          </a:p>
        </p:txBody>
      </p:sp>
      <p:sp>
        <p:nvSpPr>
          <p:cNvPr id="11" name="Título 2"/>
          <p:cNvSpPr txBox="1">
            <a:spLocks/>
          </p:cNvSpPr>
          <p:nvPr/>
        </p:nvSpPr>
        <p:spPr>
          <a:xfrm>
            <a:off x="7805270" y="1334248"/>
            <a:ext cx="6010835" cy="1031581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None/>
              <a:defRPr sz="600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fr-FR" dirty="0"/>
              <a:t>Données </a:t>
            </a:r>
            <a:r>
              <a:rPr lang="fr-FR" dirty="0" smtClean="0">
                <a:solidFill>
                  <a:schemeClr val="accent2"/>
                </a:solidFill>
              </a:rPr>
              <a:t>complexes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2" y="1414800"/>
            <a:ext cx="6771428" cy="5400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805270" y="2936633"/>
            <a:ext cx="45978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Relations intrinsèques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8939431" y="4114800"/>
            <a:ext cx="3742511" cy="1298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Modélisées par des graphes</a:t>
            </a:r>
            <a:endParaRPr lang="fr-FR" sz="36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90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57200" y="1219200"/>
            <a:ext cx="131673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Visualisation de graphes multicouches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00" y="3144741"/>
            <a:ext cx="6840000" cy="2854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ángulo 13"/>
          <p:cNvSpPr/>
          <p:nvPr/>
        </p:nvSpPr>
        <p:spPr>
          <a:xfrm>
            <a:off x="457200" y="3298680"/>
            <a:ext cx="66385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2800" dirty="0">
                <a:latin typeface="+mj-lt"/>
                <a:cs typeface="Calibri Light" panose="020F0302020204030204" pitchFamily="34" charset="0"/>
              </a:rPr>
              <a:t>Combiner des techniques de visualisation avec du requêtage de sous-graphes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2800" dirty="0" smtClean="0">
                <a:latin typeface="+mj-lt"/>
                <a:cs typeface="Calibri Light" panose="020F0302020204030204" pitchFamily="34" charset="0"/>
              </a:rPr>
              <a:t>Supporte </a:t>
            </a:r>
            <a:r>
              <a:rPr lang="fr-FR" sz="2800" dirty="0">
                <a:latin typeface="+mj-lt"/>
                <a:cs typeface="Calibri Light" panose="020F0302020204030204" pitchFamily="34" charset="0"/>
              </a:rPr>
              <a:t>l</a:t>
            </a:r>
            <a:r>
              <a:rPr lang="fr-FR" sz="2800" dirty="0" smtClean="0">
                <a:latin typeface="+mj-lt"/>
                <a:cs typeface="Calibri Light" panose="020F0302020204030204" pitchFamily="34" charset="0"/>
              </a:rPr>
              <a:t>es </a:t>
            </a:r>
            <a:r>
              <a:rPr lang="fr-FR" sz="2800" dirty="0">
                <a:latin typeface="+mj-lt"/>
                <a:cs typeface="Calibri Light" panose="020F0302020204030204" pitchFamily="34" charset="0"/>
              </a:rPr>
              <a:t>tâches </a:t>
            </a:r>
            <a:r>
              <a:rPr lang="fr-FR" sz="2800" dirty="0" smtClean="0">
                <a:latin typeface="+mj-lt"/>
                <a:cs typeface="Calibri Light" panose="020F0302020204030204" pitchFamily="34" charset="0"/>
              </a:rPr>
              <a:t>courantes de requêtage visuelle</a:t>
            </a:r>
            <a:endParaRPr lang="fr-FR" sz="2800" dirty="0">
              <a:latin typeface="+mj-lt"/>
              <a:cs typeface="Calibri Light" panose="020F0302020204030204" pitchFamily="34" charset="0"/>
            </a:endParaRP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2800" dirty="0">
                <a:latin typeface="+mj-lt"/>
                <a:cs typeface="Calibri Light" panose="020F0302020204030204" pitchFamily="34" charset="0"/>
              </a:rPr>
              <a:t>Interaction avec le moteur de </a:t>
            </a:r>
            <a:r>
              <a:rPr lang="fr-FR" sz="2800" dirty="0" smtClean="0">
                <a:latin typeface="+mj-lt"/>
                <a:cs typeface="Calibri Light" panose="020F0302020204030204" pitchFamily="34" charset="0"/>
              </a:rPr>
              <a:t>recherche</a:t>
            </a:r>
            <a:endParaRPr lang="fr-FR" sz="2800" dirty="0">
              <a:cs typeface="Calibri Light" panose="020F03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57200" y="2525941"/>
            <a:ext cx="345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cs typeface="Calibri Light" panose="020F0302020204030204" pitchFamily="34" charset="0"/>
              </a:rPr>
              <a:t>Travaux réalisés :</a:t>
            </a:r>
            <a:endParaRPr lang="en-US" sz="2800" dirty="0" smtClean="0">
              <a:latin typeface="+mj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91</a:t>
            </a:fld>
            <a:endParaRPr lang="fr-FR" dirty="0"/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57200" y="1219200"/>
            <a:ext cx="131673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3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Visualisation de graphes multicouches</a:t>
            </a:r>
            <a:endParaRPr lang="fr-FR" sz="3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57200" y="2525941"/>
            <a:ext cx="72607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cs typeface="Calibri Light" panose="020F0302020204030204" pitchFamily="34" charset="0"/>
              </a:rPr>
              <a:t>Travail futur </a:t>
            </a:r>
            <a:r>
              <a:rPr lang="fr-FR" sz="2800" dirty="0" smtClean="0">
                <a:cs typeface="Calibri Light" panose="020F0302020204030204" pitchFamily="34" charset="0"/>
              </a:rPr>
              <a:t>: Fouille visuelle de graphes</a:t>
            </a:r>
            <a:endParaRPr lang="en-US" sz="2800" dirty="0" smtClean="0"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42" y="3133739"/>
            <a:ext cx="5038270" cy="4326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380" y="3781060"/>
            <a:ext cx="4399656" cy="3589192"/>
          </a:xfrm>
          <a:prstGeom prst="rect">
            <a:avLst/>
          </a:prstGeom>
          <a:ln>
            <a:noFill/>
          </a:ln>
        </p:spPr>
      </p:pic>
      <p:grpSp>
        <p:nvGrpSpPr>
          <p:cNvPr id="15" name="Grupo 14"/>
          <p:cNvGrpSpPr/>
          <p:nvPr/>
        </p:nvGrpSpPr>
        <p:grpSpPr>
          <a:xfrm>
            <a:off x="7952875" y="2723753"/>
            <a:ext cx="6314667" cy="4736590"/>
            <a:chOff x="8753674" y="3160269"/>
            <a:chExt cx="6314667" cy="4736590"/>
          </a:xfrm>
        </p:grpSpPr>
        <p:sp>
          <p:nvSpPr>
            <p:cNvPr id="17" name="Rectángulo 16"/>
            <p:cNvSpPr/>
            <p:nvPr/>
          </p:nvSpPr>
          <p:spPr>
            <a:xfrm>
              <a:off x="8971982" y="3407567"/>
              <a:ext cx="59258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fr-FR" sz="2400" dirty="0" smtClean="0">
                  <a:latin typeface="+mj-lt"/>
                </a:rPr>
                <a:t>Comment interagir avec l’algorithme ?</a:t>
              </a:r>
            </a:p>
            <a:p>
              <a:pPr marL="342900" indent="-34290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fr-FR" sz="2400" dirty="0">
                  <a:latin typeface="+mj-lt"/>
                </a:rPr>
                <a:t>Comment </a:t>
              </a:r>
              <a:r>
                <a:rPr lang="fr-FR" sz="2400" dirty="0" smtClean="0">
                  <a:latin typeface="+mj-lt"/>
                </a:rPr>
                <a:t>visualiser </a:t>
              </a:r>
              <a:r>
                <a:rPr lang="fr-FR" sz="2400" dirty="0">
                  <a:latin typeface="+mj-lt"/>
                </a:rPr>
                <a:t>l’espace de recherche </a:t>
              </a:r>
              <a:r>
                <a:rPr lang="fr-FR" sz="2400" dirty="0" smtClean="0">
                  <a:latin typeface="+mj-lt"/>
                </a:rPr>
                <a:t>?</a:t>
              </a:r>
              <a:endParaRPr lang="fr-FR" sz="2400" dirty="0">
                <a:latin typeface="+mj-lt"/>
              </a:endParaRPr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8753674" y="3160269"/>
              <a:ext cx="6314667" cy="473659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6" name="Forma libre 25"/>
          <p:cNvSpPr/>
          <p:nvPr/>
        </p:nvSpPr>
        <p:spPr>
          <a:xfrm>
            <a:off x="8752114" y="4440837"/>
            <a:ext cx="3323772" cy="2932420"/>
          </a:xfrm>
          <a:custGeom>
            <a:avLst/>
            <a:gdLst>
              <a:gd name="connsiteX0" fmla="*/ 1654629 w 3323772"/>
              <a:gd name="connsiteY0" fmla="*/ 534 h 2932420"/>
              <a:gd name="connsiteX1" fmla="*/ 1378857 w 3323772"/>
              <a:gd name="connsiteY1" fmla="*/ 15049 h 2932420"/>
              <a:gd name="connsiteX2" fmla="*/ 1291772 w 3323772"/>
              <a:gd name="connsiteY2" fmla="*/ 44077 h 2932420"/>
              <a:gd name="connsiteX3" fmla="*/ 1262743 w 3323772"/>
              <a:gd name="connsiteY3" fmla="*/ 87620 h 2932420"/>
              <a:gd name="connsiteX4" fmla="*/ 1219200 w 3323772"/>
              <a:gd name="connsiteY4" fmla="*/ 131163 h 2932420"/>
              <a:gd name="connsiteX5" fmla="*/ 1204686 w 3323772"/>
              <a:gd name="connsiteY5" fmla="*/ 174706 h 2932420"/>
              <a:gd name="connsiteX6" fmla="*/ 1175657 w 3323772"/>
              <a:gd name="connsiteY6" fmla="*/ 218249 h 2932420"/>
              <a:gd name="connsiteX7" fmla="*/ 1117600 w 3323772"/>
              <a:gd name="connsiteY7" fmla="*/ 348877 h 2932420"/>
              <a:gd name="connsiteX8" fmla="*/ 1074057 w 3323772"/>
              <a:gd name="connsiteY8" fmla="*/ 435963 h 2932420"/>
              <a:gd name="connsiteX9" fmla="*/ 1059543 w 3323772"/>
              <a:gd name="connsiteY9" fmla="*/ 479506 h 2932420"/>
              <a:gd name="connsiteX10" fmla="*/ 1001486 w 3323772"/>
              <a:gd name="connsiteY10" fmla="*/ 566592 h 2932420"/>
              <a:gd name="connsiteX11" fmla="*/ 943429 w 3323772"/>
              <a:gd name="connsiteY11" fmla="*/ 653677 h 2932420"/>
              <a:gd name="connsiteX12" fmla="*/ 914400 w 3323772"/>
              <a:gd name="connsiteY12" fmla="*/ 697220 h 2932420"/>
              <a:gd name="connsiteX13" fmla="*/ 870857 w 3323772"/>
              <a:gd name="connsiteY13" fmla="*/ 726249 h 2932420"/>
              <a:gd name="connsiteX14" fmla="*/ 798286 w 3323772"/>
              <a:gd name="connsiteY14" fmla="*/ 784306 h 2932420"/>
              <a:gd name="connsiteX15" fmla="*/ 754743 w 3323772"/>
              <a:gd name="connsiteY15" fmla="*/ 827849 h 2932420"/>
              <a:gd name="connsiteX16" fmla="*/ 667657 w 3323772"/>
              <a:gd name="connsiteY16" fmla="*/ 885906 h 2932420"/>
              <a:gd name="connsiteX17" fmla="*/ 653143 w 3323772"/>
              <a:gd name="connsiteY17" fmla="*/ 929449 h 2932420"/>
              <a:gd name="connsiteX18" fmla="*/ 609600 w 3323772"/>
              <a:gd name="connsiteY18" fmla="*/ 1016534 h 2932420"/>
              <a:gd name="connsiteX19" fmla="*/ 580572 w 3323772"/>
              <a:gd name="connsiteY19" fmla="*/ 1219734 h 2932420"/>
              <a:gd name="connsiteX20" fmla="*/ 566057 w 3323772"/>
              <a:gd name="connsiteY20" fmla="*/ 1263277 h 2932420"/>
              <a:gd name="connsiteX21" fmla="*/ 537029 w 3323772"/>
              <a:gd name="connsiteY21" fmla="*/ 1306820 h 2932420"/>
              <a:gd name="connsiteX22" fmla="*/ 478972 w 3323772"/>
              <a:gd name="connsiteY22" fmla="*/ 1393906 h 2932420"/>
              <a:gd name="connsiteX23" fmla="*/ 464457 w 3323772"/>
              <a:gd name="connsiteY23" fmla="*/ 1437449 h 2932420"/>
              <a:gd name="connsiteX24" fmla="*/ 362857 w 3323772"/>
              <a:gd name="connsiteY24" fmla="*/ 1568077 h 2932420"/>
              <a:gd name="connsiteX25" fmla="*/ 348343 w 3323772"/>
              <a:gd name="connsiteY25" fmla="*/ 1611620 h 2932420"/>
              <a:gd name="connsiteX26" fmla="*/ 275772 w 3323772"/>
              <a:gd name="connsiteY26" fmla="*/ 1698706 h 2932420"/>
              <a:gd name="connsiteX27" fmla="*/ 246743 w 3323772"/>
              <a:gd name="connsiteY27" fmla="*/ 1785792 h 2932420"/>
              <a:gd name="connsiteX28" fmla="*/ 232229 w 3323772"/>
              <a:gd name="connsiteY28" fmla="*/ 1829334 h 2932420"/>
              <a:gd name="connsiteX29" fmla="*/ 203200 w 3323772"/>
              <a:gd name="connsiteY29" fmla="*/ 2308306 h 2932420"/>
              <a:gd name="connsiteX30" fmla="*/ 188686 w 3323772"/>
              <a:gd name="connsiteY30" fmla="*/ 2351849 h 2932420"/>
              <a:gd name="connsiteX31" fmla="*/ 130629 w 3323772"/>
              <a:gd name="connsiteY31" fmla="*/ 2438934 h 2932420"/>
              <a:gd name="connsiteX32" fmla="*/ 101600 w 3323772"/>
              <a:gd name="connsiteY32" fmla="*/ 2482477 h 2932420"/>
              <a:gd name="connsiteX33" fmla="*/ 58057 w 3323772"/>
              <a:gd name="connsiteY33" fmla="*/ 2526020 h 2932420"/>
              <a:gd name="connsiteX34" fmla="*/ 29029 w 3323772"/>
              <a:gd name="connsiteY34" fmla="*/ 2569563 h 2932420"/>
              <a:gd name="connsiteX35" fmla="*/ 0 w 3323772"/>
              <a:gd name="connsiteY35" fmla="*/ 2656649 h 2932420"/>
              <a:gd name="connsiteX36" fmla="*/ 14515 w 3323772"/>
              <a:gd name="connsiteY36" fmla="*/ 2830820 h 2932420"/>
              <a:gd name="connsiteX37" fmla="*/ 29029 w 3323772"/>
              <a:gd name="connsiteY37" fmla="*/ 2874363 h 2932420"/>
              <a:gd name="connsiteX38" fmla="*/ 72572 w 3323772"/>
              <a:gd name="connsiteY38" fmla="*/ 2917906 h 2932420"/>
              <a:gd name="connsiteX39" fmla="*/ 116115 w 3323772"/>
              <a:gd name="connsiteY39" fmla="*/ 2932420 h 2932420"/>
              <a:gd name="connsiteX40" fmla="*/ 841829 w 3323772"/>
              <a:gd name="connsiteY40" fmla="*/ 2917906 h 2932420"/>
              <a:gd name="connsiteX41" fmla="*/ 914400 w 3323772"/>
              <a:gd name="connsiteY41" fmla="*/ 2859849 h 2932420"/>
              <a:gd name="connsiteX42" fmla="*/ 928915 w 3323772"/>
              <a:gd name="connsiteY42" fmla="*/ 2816306 h 2932420"/>
              <a:gd name="connsiteX43" fmla="*/ 957943 w 3323772"/>
              <a:gd name="connsiteY43" fmla="*/ 2772763 h 2932420"/>
              <a:gd name="connsiteX44" fmla="*/ 972457 w 3323772"/>
              <a:gd name="connsiteY44" fmla="*/ 2729220 h 2932420"/>
              <a:gd name="connsiteX45" fmla="*/ 1001486 w 3323772"/>
              <a:gd name="connsiteY45" fmla="*/ 2685677 h 2932420"/>
              <a:gd name="connsiteX46" fmla="*/ 1088572 w 3323772"/>
              <a:gd name="connsiteY46" fmla="*/ 2613106 h 2932420"/>
              <a:gd name="connsiteX47" fmla="*/ 1132115 w 3323772"/>
              <a:gd name="connsiteY47" fmla="*/ 2598592 h 2932420"/>
              <a:gd name="connsiteX48" fmla="*/ 1262743 w 3323772"/>
              <a:gd name="connsiteY48" fmla="*/ 2540534 h 2932420"/>
              <a:gd name="connsiteX49" fmla="*/ 1306286 w 3323772"/>
              <a:gd name="connsiteY49" fmla="*/ 2526020 h 2932420"/>
              <a:gd name="connsiteX50" fmla="*/ 1349829 w 3323772"/>
              <a:gd name="connsiteY50" fmla="*/ 2511506 h 2932420"/>
              <a:gd name="connsiteX51" fmla="*/ 1393372 w 3323772"/>
              <a:gd name="connsiteY51" fmla="*/ 2482477 h 2932420"/>
              <a:gd name="connsiteX52" fmla="*/ 1465943 w 3323772"/>
              <a:gd name="connsiteY52" fmla="*/ 2467963 h 2932420"/>
              <a:gd name="connsiteX53" fmla="*/ 1553029 w 3323772"/>
              <a:gd name="connsiteY53" fmla="*/ 2438934 h 2932420"/>
              <a:gd name="connsiteX54" fmla="*/ 1596572 w 3323772"/>
              <a:gd name="connsiteY54" fmla="*/ 2424420 h 2932420"/>
              <a:gd name="connsiteX55" fmla="*/ 1640115 w 3323772"/>
              <a:gd name="connsiteY55" fmla="*/ 2409906 h 2932420"/>
              <a:gd name="connsiteX56" fmla="*/ 1727200 w 3323772"/>
              <a:gd name="connsiteY56" fmla="*/ 2337334 h 2932420"/>
              <a:gd name="connsiteX57" fmla="*/ 1785257 w 3323772"/>
              <a:gd name="connsiteY57" fmla="*/ 2250249 h 2932420"/>
              <a:gd name="connsiteX58" fmla="*/ 1814286 w 3323772"/>
              <a:gd name="connsiteY58" fmla="*/ 2206706 h 2932420"/>
              <a:gd name="connsiteX59" fmla="*/ 1857829 w 3323772"/>
              <a:gd name="connsiteY59" fmla="*/ 2192192 h 2932420"/>
              <a:gd name="connsiteX60" fmla="*/ 1944915 w 3323772"/>
              <a:gd name="connsiteY60" fmla="*/ 2148649 h 2932420"/>
              <a:gd name="connsiteX61" fmla="*/ 2220686 w 3323772"/>
              <a:gd name="connsiteY61" fmla="*/ 2177677 h 2932420"/>
              <a:gd name="connsiteX62" fmla="*/ 2583543 w 3323772"/>
              <a:gd name="connsiteY62" fmla="*/ 2163163 h 2932420"/>
              <a:gd name="connsiteX63" fmla="*/ 2627086 w 3323772"/>
              <a:gd name="connsiteY63" fmla="*/ 2148649 h 2932420"/>
              <a:gd name="connsiteX64" fmla="*/ 2670629 w 3323772"/>
              <a:gd name="connsiteY64" fmla="*/ 2105106 h 2932420"/>
              <a:gd name="connsiteX65" fmla="*/ 2728686 w 3323772"/>
              <a:gd name="connsiteY65" fmla="*/ 1974477 h 2932420"/>
              <a:gd name="connsiteX66" fmla="*/ 2757715 w 3323772"/>
              <a:gd name="connsiteY66" fmla="*/ 1872877 h 2932420"/>
              <a:gd name="connsiteX67" fmla="*/ 2772229 w 3323772"/>
              <a:gd name="connsiteY67" fmla="*/ 1800306 h 2932420"/>
              <a:gd name="connsiteX68" fmla="*/ 2786743 w 3323772"/>
              <a:gd name="connsiteY68" fmla="*/ 1756763 h 2932420"/>
              <a:gd name="connsiteX69" fmla="*/ 2801257 w 3323772"/>
              <a:gd name="connsiteY69" fmla="*/ 1684192 h 2932420"/>
              <a:gd name="connsiteX70" fmla="*/ 2815772 w 3323772"/>
              <a:gd name="connsiteY70" fmla="*/ 1640649 h 2932420"/>
              <a:gd name="connsiteX71" fmla="*/ 2830286 w 3323772"/>
              <a:gd name="connsiteY71" fmla="*/ 1582592 h 2932420"/>
              <a:gd name="connsiteX72" fmla="*/ 2859315 w 3323772"/>
              <a:gd name="connsiteY72" fmla="*/ 1495506 h 2932420"/>
              <a:gd name="connsiteX73" fmla="*/ 2873829 w 3323772"/>
              <a:gd name="connsiteY73" fmla="*/ 1451963 h 2932420"/>
              <a:gd name="connsiteX74" fmla="*/ 3018972 w 3323772"/>
              <a:gd name="connsiteY74" fmla="*/ 1408420 h 2932420"/>
              <a:gd name="connsiteX75" fmla="*/ 3062515 w 3323772"/>
              <a:gd name="connsiteY75" fmla="*/ 1393906 h 2932420"/>
              <a:gd name="connsiteX76" fmla="*/ 3193143 w 3323772"/>
              <a:gd name="connsiteY76" fmla="*/ 1379392 h 2932420"/>
              <a:gd name="connsiteX77" fmla="*/ 3236686 w 3323772"/>
              <a:gd name="connsiteY77" fmla="*/ 1364877 h 2932420"/>
              <a:gd name="connsiteX78" fmla="*/ 3280229 w 3323772"/>
              <a:gd name="connsiteY78" fmla="*/ 1277792 h 2932420"/>
              <a:gd name="connsiteX79" fmla="*/ 3323772 w 3323772"/>
              <a:gd name="connsiteY79" fmla="*/ 1190706 h 2932420"/>
              <a:gd name="connsiteX80" fmla="*/ 3309257 w 3323772"/>
              <a:gd name="connsiteY80" fmla="*/ 1031049 h 2932420"/>
              <a:gd name="connsiteX81" fmla="*/ 3207657 w 3323772"/>
              <a:gd name="connsiteY81" fmla="*/ 987506 h 2932420"/>
              <a:gd name="connsiteX82" fmla="*/ 3120572 w 3323772"/>
              <a:gd name="connsiteY82" fmla="*/ 972992 h 2932420"/>
              <a:gd name="connsiteX83" fmla="*/ 3062515 w 3323772"/>
              <a:gd name="connsiteY83" fmla="*/ 958477 h 2932420"/>
              <a:gd name="connsiteX84" fmla="*/ 2989943 w 3323772"/>
              <a:gd name="connsiteY84" fmla="*/ 943963 h 2932420"/>
              <a:gd name="connsiteX85" fmla="*/ 2844800 w 3323772"/>
              <a:gd name="connsiteY85" fmla="*/ 900420 h 2932420"/>
              <a:gd name="connsiteX86" fmla="*/ 2801257 w 3323772"/>
              <a:gd name="connsiteY86" fmla="*/ 885906 h 2932420"/>
              <a:gd name="connsiteX87" fmla="*/ 2757715 w 3323772"/>
              <a:gd name="connsiteY87" fmla="*/ 856877 h 2932420"/>
              <a:gd name="connsiteX88" fmla="*/ 2670629 w 3323772"/>
              <a:gd name="connsiteY88" fmla="*/ 827849 h 2932420"/>
              <a:gd name="connsiteX89" fmla="*/ 2583543 w 3323772"/>
              <a:gd name="connsiteY89" fmla="*/ 769792 h 2932420"/>
              <a:gd name="connsiteX90" fmla="*/ 2510972 w 3323772"/>
              <a:gd name="connsiteY90" fmla="*/ 711734 h 2932420"/>
              <a:gd name="connsiteX91" fmla="*/ 2423886 w 3323772"/>
              <a:gd name="connsiteY91" fmla="*/ 639163 h 2932420"/>
              <a:gd name="connsiteX92" fmla="*/ 2380343 w 3323772"/>
              <a:gd name="connsiteY92" fmla="*/ 624649 h 2932420"/>
              <a:gd name="connsiteX93" fmla="*/ 2249715 w 3323772"/>
              <a:gd name="connsiteY93" fmla="*/ 508534 h 2932420"/>
              <a:gd name="connsiteX94" fmla="*/ 2162629 w 3323772"/>
              <a:gd name="connsiteY94" fmla="*/ 377906 h 2932420"/>
              <a:gd name="connsiteX95" fmla="*/ 2133600 w 3323772"/>
              <a:gd name="connsiteY95" fmla="*/ 334363 h 2932420"/>
              <a:gd name="connsiteX96" fmla="*/ 2090057 w 3323772"/>
              <a:gd name="connsiteY96" fmla="*/ 290820 h 2932420"/>
              <a:gd name="connsiteX97" fmla="*/ 2075543 w 3323772"/>
              <a:gd name="connsiteY97" fmla="*/ 247277 h 2932420"/>
              <a:gd name="connsiteX98" fmla="*/ 1901372 w 3323772"/>
              <a:gd name="connsiteY98" fmla="*/ 102134 h 2932420"/>
              <a:gd name="connsiteX99" fmla="*/ 1857829 w 3323772"/>
              <a:gd name="connsiteY99" fmla="*/ 87620 h 2932420"/>
              <a:gd name="connsiteX100" fmla="*/ 1814286 w 3323772"/>
              <a:gd name="connsiteY100" fmla="*/ 58592 h 2932420"/>
              <a:gd name="connsiteX101" fmla="*/ 1712686 w 3323772"/>
              <a:gd name="connsiteY101" fmla="*/ 29563 h 2932420"/>
              <a:gd name="connsiteX102" fmla="*/ 1654629 w 3323772"/>
              <a:gd name="connsiteY102" fmla="*/ 534 h 293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323772" h="2932420">
                <a:moveTo>
                  <a:pt x="1654629" y="534"/>
                </a:moveTo>
                <a:cubicBezTo>
                  <a:pt x="1598991" y="-1885"/>
                  <a:pt x="1470253" y="4081"/>
                  <a:pt x="1378857" y="15049"/>
                </a:cubicBezTo>
                <a:cubicBezTo>
                  <a:pt x="1348476" y="18695"/>
                  <a:pt x="1291772" y="44077"/>
                  <a:pt x="1291772" y="44077"/>
                </a:cubicBezTo>
                <a:cubicBezTo>
                  <a:pt x="1282096" y="58591"/>
                  <a:pt x="1273910" y="74219"/>
                  <a:pt x="1262743" y="87620"/>
                </a:cubicBezTo>
                <a:cubicBezTo>
                  <a:pt x="1249602" y="103389"/>
                  <a:pt x="1230586" y="114084"/>
                  <a:pt x="1219200" y="131163"/>
                </a:cubicBezTo>
                <a:cubicBezTo>
                  <a:pt x="1210713" y="143893"/>
                  <a:pt x="1211528" y="161022"/>
                  <a:pt x="1204686" y="174706"/>
                </a:cubicBezTo>
                <a:cubicBezTo>
                  <a:pt x="1196885" y="190308"/>
                  <a:pt x="1185333" y="203735"/>
                  <a:pt x="1175657" y="218249"/>
                </a:cubicBezTo>
                <a:cubicBezTo>
                  <a:pt x="1141113" y="321883"/>
                  <a:pt x="1163602" y="279875"/>
                  <a:pt x="1117600" y="348877"/>
                </a:cubicBezTo>
                <a:cubicBezTo>
                  <a:pt x="1081119" y="458323"/>
                  <a:pt x="1130330" y="323417"/>
                  <a:pt x="1074057" y="435963"/>
                </a:cubicBezTo>
                <a:cubicBezTo>
                  <a:pt x="1067215" y="449647"/>
                  <a:pt x="1066973" y="466132"/>
                  <a:pt x="1059543" y="479506"/>
                </a:cubicBezTo>
                <a:cubicBezTo>
                  <a:pt x="1042600" y="510004"/>
                  <a:pt x="1020839" y="537563"/>
                  <a:pt x="1001486" y="566592"/>
                </a:cubicBezTo>
                <a:lnTo>
                  <a:pt x="943429" y="653677"/>
                </a:lnTo>
                <a:cubicBezTo>
                  <a:pt x="933753" y="668191"/>
                  <a:pt x="928914" y="687544"/>
                  <a:pt x="914400" y="697220"/>
                </a:cubicBezTo>
                <a:lnTo>
                  <a:pt x="870857" y="726249"/>
                </a:lnTo>
                <a:cubicBezTo>
                  <a:pt x="805938" y="823630"/>
                  <a:pt x="882414" y="728221"/>
                  <a:pt x="798286" y="784306"/>
                </a:cubicBezTo>
                <a:cubicBezTo>
                  <a:pt x="781207" y="795692"/>
                  <a:pt x="770946" y="815247"/>
                  <a:pt x="754743" y="827849"/>
                </a:cubicBezTo>
                <a:cubicBezTo>
                  <a:pt x="727204" y="849268"/>
                  <a:pt x="667657" y="885906"/>
                  <a:pt x="667657" y="885906"/>
                </a:cubicBezTo>
                <a:cubicBezTo>
                  <a:pt x="662819" y="900420"/>
                  <a:pt x="659985" y="915765"/>
                  <a:pt x="653143" y="929449"/>
                </a:cubicBezTo>
                <a:cubicBezTo>
                  <a:pt x="596866" y="1042005"/>
                  <a:pt x="646087" y="907080"/>
                  <a:pt x="609600" y="1016534"/>
                </a:cubicBezTo>
                <a:cubicBezTo>
                  <a:pt x="598035" y="1132191"/>
                  <a:pt x="604854" y="1134747"/>
                  <a:pt x="580572" y="1219734"/>
                </a:cubicBezTo>
                <a:cubicBezTo>
                  <a:pt x="576369" y="1234445"/>
                  <a:pt x="572899" y="1249593"/>
                  <a:pt x="566057" y="1263277"/>
                </a:cubicBezTo>
                <a:cubicBezTo>
                  <a:pt x="558256" y="1278879"/>
                  <a:pt x="544830" y="1291218"/>
                  <a:pt x="537029" y="1306820"/>
                </a:cubicBezTo>
                <a:cubicBezTo>
                  <a:pt x="495020" y="1390840"/>
                  <a:pt x="561514" y="1311364"/>
                  <a:pt x="478972" y="1393906"/>
                </a:cubicBezTo>
                <a:cubicBezTo>
                  <a:pt x="474134" y="1408420"/>
                  <a:pt x="471887" y="1424075"/>
                  <a:pt x="464457" y="1437449"/>
                </a:cubicBezTo>
                <a:cubicBezTo>
                  <a:pt x="421055" y="1515572"/>
                  <a:pt x="415748" y="1515186"/>
                  <a:pt x="362857" y="1568077"/>
                </a:cubicBezTo>
                <a:cubicBezTo>
                  <a:pt x="358019" y="1582591"/>
                  <a:pt x="356830" y="1598890"/>
                  <a:pt x="348343" y="1611620"/>
                </a:cubicBezTo>
                <a:cubicBezTo>
                  <a:pt x="302767" y="1679985"/>
                  <a:pt x="307431" y="1627472"/>
                  <a:pt x="275772" y="1698706"/>
                </a:cubicBezTo>
                <a:cubicBezTo>
                  <a:pt x="263345" y="1726668"/>
                  <a:pt x="256419" y="1756763"/>
                  <a:pt x="246743" y="1785792"/>
                </a:cubicBezTo>
                <a:lnTo>
                  <a:pt x="232229" y="1829334"/>
                </a:lnTo>
                <a:cubicBezTo>
                  <a:pt x="227981" y="1931293"/>
                  <a:pt x="225992" y="2171557"/>
                  <a:pt x="203200" y="2308306"/>
                </a:cubicBezTo>
                <a:cubicBezTo>
                  <a:pt x="200685" y="2323397"/>
                  <a:pt x="196116" y="2338475"/>
                  <a:pt x="188686" y="2351849"/>
                </a:cubicBezTo>
                <a:cubicBezTo>
                  <a:pt x="171743" y="2382346"/>
                  <a:pt x="149981" y="2409906"/>
                  <a:pt x="130629" y="2438934"/>
                </a:cubicBezTo>
                <a:cubicBezTo>
                  <a:pt x="120953" y="2453448"/>
                  <a:pt x="113935" y="2470142"/>
                  <a:pt x="101600" y="2482477"/>
                </a:cubicBezTo>
                <a:cubicBezTo>
                  <a:pt x="87086" y="2496991"/>
                  <a:pt x="71198" y="2510251"/>
                  <a:pt x="58057" y="2526020"/>
                </a:cubicBezTo>
                <a:cubicBezTo>
                  <a:pt x="46890" y="2539421"/>
                  <a:pt x="36114" y="2553623"/>
                  <a:pt x="29029" y="2569563"/>
                </a:cubicBezTo>
                <a:cubicBezTo>
                  <a:pt x="16602" y="2597525"/>
                  <a:pt x="0" y="2656649"/>
                  <a:pt x="0" y="2656649"/>
                </a:cubicBezTo>
                <a:cubicBezTo>
                  <a:pt x="4838" y="2714706"/>
                  <a:pt x="6815" y="2773073"/>
                  <a:pt x="14515" y="2830820"/>
                </a:cubicBezTo>
                <a:cubicBezTo>
                  <a:pt x="16537" y="2845985"/>
                  <a:pt x="20542" y="2861633"/>
                  <a:pt x="29029" y="2874363"/>
                </a:cubicBezTo>
                <a:cubicBezTo>
                  <a:pt x="40415" y="2891442"/>
                  <a:pt x="55493" y="2906520"/>
                  <a:pt x="72572" y="2917906"/>
                </a:cubicBezTo>
                <a:cubicBezTo>
                  <a:pt x="85302" y="2926393"/>
                  <a:pt x="101601" y="2927582"/>
                  <a:pt x="116115" y="2932420"/>
                </a:cubicBezTo>
                <a:lnTo>
                  <a:pt x="841829" y="2917906"/>
                </a:lnTo>
                <a:cubicBezTo>
                  <a:pt x="884485" y="2916296"/>
                  <a:pt x="896765" y="2895119"/>
                  <a:pt x="914400" y="2859849"/>
                </a:cubicBezTo>
                <a:cubicBezTo>
                  <a:pt x="921242" y="2846165"/>
                  <a:pt x="922073" y="2829990"/>
                  <a:pt x="928915" y="2816306"/>
                </a:cubicBezTo>
                <a:cubicBezTo>
                  <a:pt x="936716" y="2800704"/>
                  <a:pt x="950142" y="2788365"/>
                  <a:pt x="957943" y="2772763"/>
                </a:cubicBezTo>
                <a:cubicBezTo>
                  <a:pt x="964785" y="2759079"/>
                  <a:pt x="965615" y="2742904"/>
                  <a:pt x="972457" y="2729220"/>
                </a:cubicBezTo>
                <a:cubicBezTo>
                  <a:pt x="980258" y="2713618"/>
                  <a:pt x="990319" y="2699078"/>
                  <a:pt x="1001486" y="2685677"/>
                </a:cubicBezTo>
                <a:cubicBezTo>
                  <a:pt x="1024415" y="2658162"/>
                  <a:pt x="1055950" y="2629416"/>
                  <a:pt x="1088572" y="2613106"/>
                </a:cubicBezTo>
                <a:cubicBezTo>
                  <a:pt x="1102256" y="2606264"/>
                  <a:pt x="1117601" y="2603430"/>
                  <a:pt x="1132115" y="2598592"/>
                </a:cubicBezTo>
                <a:cubicBezTo>
                  <a:pt x="1201116" y="2552590"/>
                  <a:pt x="1159110" y="2575078"/>
                  <a:pt x="1262743" y="2540534"/>
                </a:cubicBezTo>
                <a:lnTo>
                  <a:pt x="1306286" y="2526020"/>
                </a:lnTo>
                <a:lnTo>
                  <a:pt x="1349829" y="2511506"/>
                </a:lnTo>
                <a:cubicBezTo>
                  <a:pt x="1364343" y="2501830"/>
                  <a:pt x="1377039" y="2488602"/>
                  <a:pt x="1393372" y="2482477"/>
                </a:cubicBezTo>
                <a:cubicBezTo>
                  <a:pt x="1416471" y="2473815"/>
                  <a:pt x="1442143" y="2474454"/>
                  <a:pt x="1465943" y="2467963"/>
                </a:cubicBezTo>
                <a:cubicBezTo>
                  <a:pt x="1495464" y="2459912"/>
                  <a:pt x="1524000" y="2448610"/>
                  <a:pt x="1553029" y="2438934"/>
                </a:cubicBezTo>
                <a:lnTo>
                  <a:pt x="1596572" y="2424420"/>
                </a:lnTo>
                <a:lnTo>
                  <a:pt x="1640115" y="2409906"/>
                </a:lnTo>
                <a:cubicBezTo>
                  <a:pt x="1678818" y="2384103"/>
                  <a:pt x="1697113" y="2376017"/>
                  <a:pt x="1727200" y="2337334"/>
                </a:cubicBezTo>
                <a:cubicBezTo>
                  <a:pt x="1748619" y="2309795"/>
                  <a:pt x="1765905" y="2279277"/>
                  <a:pt x="1785257" y="2250249"/>
                </a:cubicBezTo>
                <a:cubicBezTo>
                  <a:pt x="1794933" y="2235735"/>
                  <a:pt x="1797737" y="2212222"/>
                  <a:pt x="1814286" y="2206706"/>
                </a:cubicBezTo>
                <a:lnTo>
                  <a:pt x="1857829" y="2192192"/>
                </a:lnTo>
                <a:cubicBezTo>
                  <a:pt x="1879845" y="2177514"/>
                  <a:pt x="1914868" y="2148649"/>
                  <a:pt x="1944915" y="2148649"/>
                </a:cubicBezTo>
                <a:cubicBezTo>
                  <a:pt x="2031691" y="2148649"/>
                  <a:pt x="2132753" y="2165115"/>
                  <a:pt x="2220686" y="2177677"/>
                </a:cubicBezTo>
                <a:cubicBezTo>
                  <a:pt x="2341638" y="2172839"/>
                  <a:pt x="2462802" y="2171787"/>
                  <a:pt x="2583543" y="2163163"/>
                </a:cubicBezTo>
                <a:cubicBezTo>
                  <a:pt x="2598804" y="2162073"/>
                  <a:pt x="2614356" y="2157136"/>
                  <a:pt x="2627086" y="2148649"/>
                </a:cubicBezTo>
                <a:cubicBezTo>
                  <a:pt x="2644165" y="2137263"/>
                  <a:pt x="2656115" y="2119620"/>
                  <a:pt x="2670629" y="2105106"/>
                </a:cubicBezTo>
                <a:cubicBezTo>
                  <a:pt x="2705173" y="2001471"/>
                  <a:pt x="2682684" y="2043480"/>
                  <a:pt x="2728686" y="1974477"/>
                </a:cubicBezTo>
                <a:cubicBezTo>
                  <a:pt x="2744847" y="1925993"/>
                  <a:pt x="2745567" y="1927544"/>
                  <a:pt x="2757715" y="1872877"/>
                </a:cubicBezTo>
                <a:cubicBezTo>
                  <a:pt x="2763067" y="1848795"/>
                  <a:pt x="2766246" y="1824239"/>
                  <a:pt x="2772229" y="1800306"/>
                </a:cubicBezTo>
                <a:cubicBezTo>
                  <a:pt x="2775940" y="1785463"/>
                  <a:pt x="2783032" y="1771606"/>
                  <a:pt x="2786743" y="1756763"/>
                </a:cubicBezTo>
                <a:cubicBezTo>
                  <a:pt x="2792726" y="1732830"/>
                  <a:pt x="2795274" y="1708125"/>
                  <a:pt x="2801257" y="1684192"/>
                </a:cubicBezTo>
                <a:cubicBezTo>
                  <a:pt x="2804968" y="1669349"/>
                  <a:pt x="2811569" y="1655360"/>
                  <a:pt x="2815772" y="1640649"/>
                </a:cubicBezTo>
                <a:cubicBezTo>
                  <a:pt x="2821252" y="1621469"/>
                  <a:pt x="2824554" y="1601699"/>
                  <a:pt x="2830286" y="1582592"/>
                </a:cubicBezTo>
                <a:cubicBezTo>
                  <a:pt x="2839079" y="1553284"/>
                  <a:pt x="2849639" y="1524535"/>
                  <a:pt x="2859315" y="1495506"/>
                </a:cubicBezTo>
                <a:cubicBezTo>
                  <a:pt x="2864153" y="1480992"/>
                  <a:pt x="2859315" y="1456801"/>
                  <a:pt x="2873829" y="1451963"/>
                </a:cubicBezTo>
                <a:cubicBezTo>
                  <a:pt x="3080759" y="1382985"/>
                  <a:pt x="2865438" y="1452286"/>
                  <a:pt x="3018972" y="1408420"/>
                </a:cubicBezTo>
                <a:cubicBezTo>
                  <a:pt x="3033683" y="1404217"/>
                  <a:pt x="3047424" y="1396421"/>
                  <a:pt x="3062515" y="1393906"/>
                </a:cubicBezTo>
                <a:cubicBezTo>
                  <a:pt x="3105730" y="1386704"/>
                  <a:pt x="3149600" y="1384230"/>
                  <a:pt x="3193143" y="1379392"/>
                </a:cubicBezTo>
                <a:cubicBezTo>
                  <a:pt x="3207657" y="1374554"/>
                  <a:pt x="3224739" y="1374435"/>
                  <a:pt x="3236686" y="1364877"/>
                </a:cubicBezTo>
                <a:cubicBezTo>
                  <a:pt x="3271350" y="1337146"/>
                  <a:pt x="3262700" y="1312851"/>
                  <a:pt x="3280229" y="1277792"/>
                </a:cubicBezTo>
                <a:cubicBezTo>
                  <a:pt x="3336503" y="1165242"/>
                  <a:pt x="3287287" y="1300156"/>
                  <a:pt x="3323772" y="1190706"/>
                </a:cubicBezTo>
                <a:cubicBezTo>
                  <a:pt x="3318934" y="1137487"/>
                  <a:pt x="3324972" y="1082124"/>
                  <a:pt x="3309257" y="1031049"/>
                </a:cubicBezTo>
                <a:cubicBezTo>
                  <a:pt x="3301130" y="1004635"/>
                  <a:pt x="3223158" y="990606"/>
                  <a:pt x="3207657" y="987506"/>
                </a:cubicBezTo>
                <a:cubicBezTo>
                  <a:pt x="3178800" y="981735"/>
                  <a:pt x="3149429" y="978764"/>
                  <a:pt x="3120572" y="972992"/>
                </a:cubicBezTo>
                <a:cubicBezTo>
                  <a:pt x="3101011" y="969080"/>
                  <a:pt x="3081988" y="962804"/>
                  <a:pt x="3062515" y="958477"/>
                </a:cubicBezTo>
                <a:cubicBezTo>
                  <a:pt x="3038433" y="953125"/>
                  <a:pt x="3014025" y="949314"/>
                  <a:pt x="2989943" y="943963"/>
                </a:cubicBezTo>
                <a:cubicBezTo>
                  <a:pt x="2924133" y="929339"/>
                  <a:pt x="2917167" y="924542"/>
                  <a:pt x="2844800" y="900420"/>
                </a:cubicBezTo>
                <a:lnTo>
                  <a:pt x="2801257" y="885906"/>
                </a:lnTo>
                <a:cubicBezTo>
                  <a:pt x="2786743" y="876230"/>
                  <a:pt x="2773655" y="863962"/>
                  <a:pt x="2757715" y="856877"/>
                </a:cubicBezTo>
                <a:cubicBezTo>
                  <a:pt x="2729753" y="844450"/>
                  <a:pt x="2670629" y="827849"/>
                  <a:pt x="2670629" y="827849"/>
                </a:cubicBezTo>
                <a:cubicBezTo>
                  <a:pt x="2641600" y="808497"/>
                  <a:pt x="2602895" y="798821"/>
                  <a:pt x="2583543" y="769792"/>
                </a:cubicBezTo>
                <a:cubicBezTo>
                  <a:pt x="2546028" y="713519"/>
                  <a:pt x="2571064" y="731765"/>
                  <a:pt x="2510972" y="711734"/>
                </a:cubicBezTo>
                <a:cubicBezTo>
                  <a:pt x="2478874" y="679636"/>
                  <a:pt x="2464299" y="659369"/>
                  <a:pt x="2423886" y="639163"/>
                </a:cubicBezTo>
                <a:cubicBezTo>
                  <a:pt x="2410202" y="632321"/>
                  <a:pt x="2394857" y="629487"/>
                  <a:pt x="2380343" y="624649"/>
                </a:cubicBezTo>
                <a:cubicBezTo>
                  <a:pt x="2327989" y="589746"/>
                  <a:pt x="2289485" y="568188"/>
                  <a:pt x="2249715" y="508534"/>
                </a:cubicBezTo>
                <a:lnTo>
                  <a:pt x="2162629" y="377906"/>
                </a:lnTo>
                <a:cubicBezTo>
                  <a:pt x="2152953" y="363392"/>
                  <a:pt x="2145935" y="346698"/>
                  <a:pt x="2133600" y="334363"/>
                </a:cubicBezTo>
                <a:lnTo>
                  <a:pt x="2090057" y="290820"/>
                </a:lnTo>
                <a:cubicBezTo>
                  <a:pt x="2085219" y="276306"/>
                  <a:pt x="2084936" y="259354"/>
                  <a:pt x="2075543" y="247277"/>
                </a:cubicBezTo>
                <a:cubicBezTo>
                  <a:pt x="2047251" y="210902"/>
                  <a:pt x="1951684" y="118904"/>
                  <a:pt x="1901372" y="102134"/>
                </a:cubicBezTo>
                <a:cubicBezTo>
                  <a:pt x="1886858" y="97296"/>
                  <a:pt x="1871513" y="94462"/>
                  <a:pt x="1857829" y="87620"/>
                </a:cubicBezTo>
                <a:cubicBezTo>
                  <a:pt x="1842227" y="79819"/>
                  <a:pt x="1829888" y="66393"/>
                  <a:pt x="1814286" y="58592"/>
                </a:cubicBezTo>
                <a:cubicBezTo>
                  <a:pt x="1786324" y="44611"/>
                  <a:pt x="1740597" y="38867"/>
                  <a:pt x="1712686" y="29563"/>
                </a:cubicBezTo>
                <a:cubicBezTo>
                  <a:pt x="1702423" y="26142"/>
                  <a:pt x="1710267" y="2953"/>
                  <a:pt x="1654629" y="534"/>
                </a:cubicBezTo>
                <a:close/>
              </a:path>
            </a:pathLst>
          </a:custGeom>
          <a:solidFill>
            <a:schemeClr val="accent1">
              <a:alpha val="22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orma libre 27"/>
          <p:cNvSpPr/>
          <p:nvPr/>
        </p:nvSpPr>
        <p:spPr>
          <a:xfrm>
            <a:off x="3149601" y="3483429"/>
            <a:ext cx="2916816" cy="2776451"/>
          </a:xfrm>
          <a:custGeom>
            <a:avLst/>
            <a:gdLst>
              <a:gd name="connsiteX0" fmla="*/ 181328 w 2273411"/>
              <a:gd name="connsiteY0" fmla="*/ 841829 h 2307771"/>
              <a:gd name="connsiteX1" fmla="*/ 79728 w 2273411"/>
              <a:gd name="connsiteY1" fmla="*/ 682171 h 2307771"/>
              <a:gd name="connsiteX2" fmla="*/ 36186 w 2273411"/>
              <a:gd name="connsiteY2" fmla="*/ 653143 h 2307771"/>
              <a:gd name="connsiteX3" fmla="*/ 21671 w 2273411"/>
              <a:gd name="connsiteY3" fmla="*/ 362857 h 2307771"/>
              <a:gd name="connsiteX4" fmla="*/ 50700 w 2273411"/>
              <a:gd name="connsiteY4" fmla="*/ 319314 h 2307771"/>
              <a:gd name="connsiteX5" fmla="*/ 108757 w 2273411"/>
              <a:gd name="connsiteY5" fmla="*/ 246743 h 2307771"/>
              <a:gd name="connsiteX6" fmla="*/ 137786 w 2273411"/>
              <a:gd name="connsiteY6" fmla="*/ 203200 h 2307771"/>
              <a:gd name="connsiteX7" fmla="*/ 224871 w 2273411"/>
              <a:gd name="connsiteY7" fmla="*/ 130629 h 2307771"/>
              <a:gd name="connsiteX8" fmla="*/ 311957 w 2273411"/>
              <a:gd name="connsiteY8" fmla="*/ 58057 h 2307771"/>
              <a:gd name="connsiteX9" fmla="*/ 399043 w 2273411"/>
              <a:gd name="connsiteY9" fmla="*/ 29029 h 2307771"/>
              <a:gd name="connsiteX10" fmla="*/ 442586 w 2273411"/>
              <a:gd name="connsiteY10" fmla="*/ 14514 h 2307771"/>
              <a:gd name="connsiteX11" fmla="*/ 587728 w 2273411"/>
              <a:gd name="connsiteY11" fmla="*/ 0 h 2307771"/>
              <a:gd name="connsiteX12" fmla="*/ 1298928 w 2273411"/>
              <a:gd name="connsiteY12" fmla="*/ 14514 h 2307771"/>
              <a:gd name="connsiteX13" fmla="*/ 1342471 w 2273411"/>
              <a:gd name="connsiteY13" fmla="*/ 29029 h 2307771"/>
              <a:gd name="connsiteX14" fmla="*/ 1400528 w 2273411"/>
              <a:gd name="connsiteY14" fmla="*/ 43543 h 2307771"/>
              <a:gd name="connsiteX15" fmla="*/ 1444071 w 2273411"/>
              <a:gd name="connsiteY15" fmla="*/ 72571 h 2307771"/>
              <a:gd name="connsiteX16" fmla="*/ 1487614 w 2273411"/>
              <a:gd name="connsiteY16" fmla="*/ 87086 h 2307771"/>
              <a:gd name="connsiteX17" fmla="*/ 1574700 w 2273411"/>
              <a:gd name="connsiteY17" fmla="*/ 145143 h 2307771"/>
              <a:gd name="connsiteX18" fmla="*/ 1618243 w 2273411"/>
              <a:gd name="connsiteY18" fmla="*/ 174171 h 2307771"/>
              <a:gd name="connsiteX19" fmla="*/ 1661786 w 2273411"/>
              <a:gd name="connsiteY19" fmla="*/ 203200 h 2307771"/>
              <a:gd name="connsiteX20" fmla="*/ 1690814 w 2273411"/>
              <a:gd name="connsiteY20" fmla="*/ 246743 h 2307771"/>
              <a:gd name="connsiteX21" fmla="*/ 1734357 w 2273411"/>
              <a:gd name="connsiteY21" fmla="*/ 261257 h 2307771"/>
              <a:gd name="connsiteX22" fmla="*/ 1777900 w 2273411"/>
              <a:gd name="connsiteY22" fmla="*/ 290286 h 2307771"/>
              <a:gd name="connsiteX23" fmla="*/ 1864986 w 2273411"/>
              <a:gd name="connsiteY23" fmla="*/ 348343 h 2307771"/>
              <a:gd name="connsiteX24" fmla="*/ 1952071 w 2273411"/>
              <a:gd name="connsiteY24" fmla="*/ 406400 h 2307771"/>
              <a:gd name="connsiteX25" fmla="*/ 1995614 w 2273411"/>
              <a:gd name="connsiteY25" fmla="*/ 493486 h 2307771"/>
              <a:gd name="connsiteX26" fmla="*/ 2039157 w 2273411"/>
              <a:gd name="connsiteY26" fmla="*/ 522514 h 2307771"/>
              <a:gd name="connsiteX27" fmla="*/ 2097214 w 2273411"/>
              <a:gd name="connsiteY27" fmla="*/ 609600 h 2307771"/>
              <a:gd name="connsiteX28" fmla="*/ 2126243 w 2273411"/>
              <a:gd name="connsiteY28" fmla="*/ 653143 h 2307771"/>
              <a:gd name="connsiteX29" fmla="*/ 2169786 w 2273411"/>
              <a:gd name="connsiteY29" fmla="*/ 740229 h 2307771"/>
              <a:gd name="connsiteX30" fmla="*/ 2213328 w 2273411"/>
              <a:gd name="connsiteY30" fmla="*/ 885371 h 2307771"/>
              <a:gd name="connsiteX31" fmla="*/ 2227843 w 2273411"/>
              <a:gd name="connsiteY31" fmla="*/ 957943 h 2307771"/>
              <a:gd name="connsiteX32" fmla="*/ 2242357 w 2273411"/>
              <a:gd name="connsiteY32" fmla="*/ 1001486 h 2307771"/>
              <a:gd name="connsiteX33" fmla="*/ 2256871 w 2273411"/>
              <a:gd name="connsiteY33" fmla="*/ 1059543 h 2307771"/>
              <a:gd name="connsiteX34" fmla="*/ 2256871 w 2273411"/>
              <a:gd name="connsiteY34" fmla="*/ 1654629 h 2307771"/>
              <a:gd name="connsiteX35" fmla="*/ 2213328 w 2273411"/>
              <a:gd name="connsiteY35" fmla="*/ 1799771 h 2307771"/>
              <a:gd name="connsiteX36" fmla="*/ 2155271 w 2273411"/>
              <a:gd name="connsiteY36" fmla="*/ 1886857 h 2307771"/>
              <a:gd name="connsiteX37" fmla="*/ 2111728 w 2273411"/>
              <a:gd name="connsiteY37" fmla="*/ 1973943 h 2307771"/>
              <a:gd name="connsiteX38" fmla="*/ 2097214 w 2273411"/>
              <a:gd name="connsiteY38" fmla="*/ 2017486 h 2307771"/>
              <a:gd name="connsiteX39" fmla="*/ 2039157 w 2273411"/>
              <a:gd name="connsiteY39" fmla="*/ 2104571 h 2307771"/>
              <a:gd name="connsiteX40" fmla="*/ 2010128 w 2273411"/>
              <a:gd name="connsiteY40" fmla="*/ 2148114 h 2307771"/>
              <a:gd name="connsiteX41" fmla="*/ 1966586 w 2273411"/>
              <a:gd name="connsiteY41" fmla="*/ 2177143 h 2307771"/>
              <a:gd name="connsiteX42" fmla="*/ 1952071 w 2273411"/>
              <a:gd name="connsiteY42" fmla="*/ 2220686 h 2307771"/>
              <a:gd name="connsiteX43" fmla="*/ 1908528 w 2273411"/>
              <a:gd name="connsiteY43" fmla="*/ 2249714 h 2307771"/>
              <a:gd name="connsiteX44" fmla="*/ 1821443 w 2273411"/>
              <a:gd name="connsiteY44" fmla="*/ 2307771 h 2307771"/>
              <a:gd name="connsiteX45" fmla="*/ 1560186 w 2273411"/>
              <a:gd name="connsiteY45" fmla="*/ 2278743 h 2307771"/>
              <a:gd name="connsiteX46" fmla="*/ 1516643 w 2273411"/>
              <a:gd name="connsiteY46" fmla="*/ 2264229 h 2307771"/>
              <a:gd name="connsiteX47" fmla="*/ 1429557 w 2273411"/>
              <a:gd name="connsiteY47" fmla="*/ 2177143 h 2307771"/>
              <a:gd name="connsiteX48" fmla="*/ 1386014 w 2273411"/>
              <a:gd name="connsiteY48" fmla="*/ 2148114 h 2307771"/>
              <a:gd name="connsiteX49" fmla="*/ 1342471 w 2273411"/>
              <a:gd name="connsiteY49" fmla="*/ 2090057 h 2307771"/>
              <a:gd name="connsiteX50" fmla="*/ 1298928 w 2273411"/>
              <a:gd name="connsiteY50" fmla="*/ 2061029 h 2307771"/>
              <a:gd name="connsiteX51" fmla="*/ 1255386 w 2273411"/>
              <a:gd name="connsiteY51" fmla="*/ 2017486 h 2307771"/>
              <a:gd name="connsiteX52" fmla="*/ 1168300 w 2273411"/>
              <a:gd name="connsiteY52" fmla="*/ 1959429 h 2307771"/>
              <a:gd name="connsiteX53" fmla="*/ 1124757 w 2273411"/>
              <a:gd name="connsiteY53" fmla="*/ 1930400 h 2307771"/>
              <a:gd name="connsiteX54" fmla="*/ 1081214 w 2273411"/>
              <a:gd name="connsiteY54" fmla="*/ 1886857 h 2307771"/>
              <a:gd name="connsiteX55" fmla="*/ 1037671 w 2273411"/>
              <a:gd name="connsiteY55" fmla="*/ 1857829 h 2307771"/>
              <a:gd name="connsiteX56" fmla="*/ 950586 w 2273411"/>
              <a:gd name="connsiteY56" fmla="*/ 1770743 h 2307771"/>
              <a:gd name="connsiteX57" fmla="*/ 907043 w 2273411"/>
              <a:gd name="connsiteY57" fmla="*/ 1727200 h 2307771"/>
              <a:gd name="connsiteX58" fmla="*/ 863500 w 2273411"/>
              <a:gd name="connsiteY58" fmla="*/ 1698171 h 2307771"/>
              <a:gd name="connsiteX59" fmla="*/ 790928 w 2273411"/>
              <a:gd name="connsiteY59" fmla="*/ 1640114 h 2307771"/>
              <a:gd name="connsiteX60" fmla="*/ 703843 w 2273411"/>
              <a:gd name="connsiteY60" fmla="*/ 1553029 h 2307771"/>
              <a:gd name="connsiteX61" fmla="*/ 645786 w 2273411"/>
              <a:gd name="connsiteY61" fmla="*/ 1465943 h 2307771"/>
              <a:gd name="connsiteX62" fmla="*/ 616757 w 2273411"/>
              <a:gd name="connsiteY62" fmla="*/ 1378857 h 2307771"/>
              <a:gd name="connsiteX63" fmla="*/ 558700 w 2273411"/>
              <a:gd name="connsiteY63" fmla="*/ 1291771 h 2307771"/>
              <a:gd name="connsiteX64" fmla="*/ 544186 w 2273411"/>
              <a:gd name="connsiteY64" fmla="*/ 1248229 h 2307771"/>
              <a:gd name="connsiteX65" fmla="*/ 471614 w 2273411"/>
              <a:gd name="connsiteY65" fmla="*/ 1161143 h 2307771"/>
              <a:gd name="connsiteX66" fmla="*/ 399043 w 2273411"/>
              <a:gd name="connsiteY66" fmla="*/ 1088571 h 2307771"/>
              <a:gd name="connsiteX67" fmla="*/ 370014 w 2273411"/>
              <a:gd name="connsiteY67" fmla="*/ 1045029 h 2307771"/>
              <a:gd name="connsiteX68" fmla="*/ 326471 w 2273411"/>
              <a:gd name="connsiteY68" fmla="*/ 1016000 h 2307771"/>
              <a:gd name="connsiteX69" fmla="*/ 268414 w 2273411"/>
              <a:gd name="connsiteY69" fmla="*/ 943429 h 2307771"/>
              <a:gd name="connsiteX70" fmla="*/ 181328 w 2273411"/>
              <a:gd name="connsiteY70" fmla="*/ 841829 h 230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273411" h="2307771">
                <a:moveTo>
                  <a:pt x="181328" y="841829"/>
                </a:moveTo>
                <a:cubicBezTo>
                  <a:pt x="169499" y="822114"/>
                  <a:pt x="92017" y="690363"/>
                  <a:pt x="79728" y="682171"/>
                </a:cubicBezTo>
                <a:lnTo>
                  <a:pt x="36186" y="653143"/>
                </a:lnTo>
                <a:cubicBezTo>
                  <a:pt x="-7084" y="523336"/>
                  <a:pt x="-11076" y="548421"/>
                  <a:pt x="21671" y="362857"/>
                </a:cubicBezTo>
                <a:cubicBezTo>
                  <a:pt x="24703" y="345678"/>
                  <a:pt x="41024" y="333828"/>
                  <a:pt x="50700" y="319314"/>
                </a:cubicBezTo>
                <a:cubicBezTo>
                  <a:pt x="78956" y="234545"/>
                  <a:pt x="43106" y="312394"/>
                  <a:pt x="108757" y="246743"/>
                </a:cubicBezTo>
                <a:cubicBezTo>
                  <a:pt x="121092" y="234408"/>
                  <a:pt x="126619" y="216601"/>
                  <a:pt x="137786" y="203200"/>
                </a:cubicBezTo>
                <a:cubicBezTo>
                  <a:pt x="195612" y="133808"/>
                  <a:pt x="162593" y="182527"/>
                  <a:pt x="224871" y="130629"/>
                </a:cubicBezTo>
                <a:cubicBezTo>
                  <a:pt x="263934" y="98077"/>
                  <a:pt x="265625" y="78649"/>
                  <a:pt x="311957" y="58057"/>
                </a:cubicBezTo>
                <a:cubicBezTo>
                  <a:pt x="339919" y="45630"/>
                  <a:pt x="370014" y="38705"/>
                  <a:pt x="399043" y="29029"/>
                </a:cubicBezTo>
                <a:cubicBezTo>
                  <a:pt x="413557" y="24191"/>
                  <a:pt x="427362" y="16036"/>
                  <a:pt x="442586" y="14514"/>
                </a:cubicBezTo>
                <a:lnTo>
                  <a:pt x="587728" y="0"/>
                </a:lnTo>
                <a:lnTo>
                  <a:pt x="1298928" y="14514"/>
                </a:lnTo>
                <a:cubicBezTo>
                  <a:pt x="1314216" y="15102"/>
                  <a:pt x="1327760" y="24826"/>
                  <a:pt x="1342471" y="29029"/>
                </a:cubicBezTo>
                <a:cubicBezTo>
                  <a:pt x="1361651" y="34509"/>
                  <a:pt x="1381176" y="38705"/>
                  <a:pt x="1400528" y="43543"/>
                </a:cubicBezTo>
                <a:cubicBezTo>
                  <a:pt x="1415042" y="53219"/>
                  <a:pt x="1428469" y="64770"/>
                  <a:pt x="1444071" y="72571"/>
                </a:cubicBezTo>
                <a:cubicBezTo>
                  <a:pt x="1457755" y="79413"/>
                  <a:pt x="1474240" y="79656"/>
                  <a:pt x="1487614" y="87086"/>
                </a:cubicBezTo>
                <a:cubicBezTo>
                  <a:pt x="1518112" y="104029"/>
                  <a:pt x="1545671" y="125791"/>
                  <a:pt x="1574700" y="145143"/>
                </a:cubicBezTo>
                <a:lnTo>
                  <a:pt x="1618243" y="174171"/>
                </a:lnTo>
                <a:lnTo>
                  <a:pt x="1661786" y="203200"/>
                </a:lnTo>
                <a:cubicBezTo>
                  <a:pt x="1671462" y="217714"/>
                  <a:pt x="1677193" y="235846"/>
                  <a:pt x="1690814" y="246743"/>
                </a:cubicBezTo>
                <a:cubicBezTo>
                  <a:pt x="1702761" y="256300"/>
                  <a:pt x="1720673" y="254415"/>
                  <a:pt x="1734357" y="261257"/>
                </a:cubicBezTo>
                <a:cubicBezTo>
                  <a:pt x="1749959" y="269058"/>
                  <a:pt x="1764499" y="279119"/>
                  <a:pt x="1777900" y="290286"/>
                </a:cubicBezTo>
                <a:cubicBezTo>
                  <a:pt x="1850381" y="350687"/>
                  <a:pt x="1788464" y="322836"/>
                  <a:pt x="1864986" y="348343"/>
                </a:cubicBezTo>
                <a:cubicBezTo>
                  <a:pt x="1894014" y="367695"/>
                  <a:pt x="1941038" y="373303"/>
                  <a:pt x="1952071" y="406400"/>
                </a:cubicBezTo>
                <a:cubicBezTo>
                  <a:pt x="1963876" y="441812"/>
                  <a:pt x="1967479" y="465351"/>
                  <a:pt x="1995614" y="493486"/>
                </a:cubicBezTo>
                <a:cubicBezTo>
                  <a:pt x="2007949" y="505821"/>
                  <a:pt x="2024643" y="512838"/>
                  <a:pt x="2039157" y="522514"/>
                </a:cubicBezTo>
                <a:lnTo>
                  <a:pt x="2097214" y="609600"/>
                </a:lnTo>
                <a:lnTo>
                  <a:pt x="2126243" y="653143"/>
                </a:lnTo>
                <a:cubicBezTo>
                  <a:pt x="2179174" y="811939"/>
                  <a:pt x="2094758" y="571416"/>
                  <a:pt x="2169786" y="740229"/>
                </a:cubicBezTo>
                <a:cubicBezTo>
                  <a:pt x="2185867" y="776411"/>
                  <a:pt x="2203946" y="843151"/>
                  <a:pt x="2213328" y="885371"/>
                </a:cubicBezTo>
                <a:cubicBezTo>
                  <a:pt x="2218680" y="909453"/>
                  <a:pt x="2221860" y="934010"/>
                  <a:pt x="2227843" y="957943"/>
                </a:cubicBezTo>
                <a:cubicBezTo>
                  <a:pt x="2231554" y="972786"/>
                  <a:pt x="2238154" y="986775"/>
                  <a:pt x="2242357" y="1001486"/>
                </a:cubicBezTo>
                <a:cubicBezTo>
                  <a:pt x="2247837" y="1020666"/>
                  <a:pt x="2252033" y="1040191"/>
                  <a:pt x="2256871" y="1059543"/>
                </a:cubicBezTo>
                <a:cubicBezTo>
                  <a:pt x="2277252" y="1344856"/>
                  <a:pt x="2280537" y="1287808"/>
                  <a:pt x="2256871" y="1654629"/>
                </a:cubicBezTo>
                <a:cubicBezTo>
                  <a:pt x="2255422" y="1677088"/>
                  <a:pt x="2217241" y="1793902"/>
                  <a:pt x="2213328" y="1799771"/>
                </a:cubicBezTo>
                <a:lnTo>
                  <a:pt x="2155271" y="1886857"/>
                </a:lnTo>
                <a:cubicBezTo>
                  <a:pt x="2118790" y="1996303"/>
                  <a:pt x="2168001" y="1861397"/>
                  <a:pt x="2111728" y="1973943"/>
                </a:cubicBezTo>
                <a:cubicBezTo>
                  <a:pt x="2104886" y="1987627"/>
                  <a:pt x="2104644" y="2004112"/>
                  <a:pt x="2097214" y="2017486"/>
                </a:cubicBezTo>
                <a:cubicBezTo>
                  <a:pt x="2080271" y="2047983"/>
                  <a:pt x="2058509" y="2075543"/>
                  <a:pt x="2039157" y="2104571"/>
                </a:cubicBezTo>
                <a:cubicBezTo>
                  <a:pt x="2029481" y="2119085"/>
                  <a:pt x="2024642" y="2138438"/>
                  <a:pt x="2010128" y="2148114"/>
                </a:cubicBezTo>
                <a:lnTo>
                  <a:pt x="1966586" y="2177143"/>
                </a:lnTo>
                <a:cubicBezTo>
                  <a:pt x="1961748" y="2191657"/>
                  <a:pt x="1961629" y="2208739"/>
                  <a:pt x="1952071" y="2220686"/>
                </a:cubicBezTo>
                <a:cubicBezTo>
                  <a:pt x="1941174" y="2234307"/>
                  <a:pt x="1921929" y="2238547"/>
                  <a:pt x="1908528" y="2249714"/>
                </a:cubicBezTo>
                <a:cubicBezTo>
                  <a:pt x="1836046" y="2310116"/>
                  <a:pt x="1897966" y="2282264"/>
                  <a:pt x="1821443" y="2307771"/>
                </a:cubicBezTo>
                <a:cubicBezTo>
                  <a:pt x="1707461" y="2299003"/>
                  <a:pt x="1655779" y="2302641"/>
                  <a:pt x="1560186" y="2278743"/>
                </a:cubicBezTo>
                <a:cubicBezTo>
                  <a:pt x="1545343" y="2275032"/>
                  <a:pt x="1531157" y="2269067"/>
                  <a:pt x="1516643" y="2264229"/>
                </a:cubicBezTo>
                <a:cubicBezTo>
                  <a:pt x="1487614" y="2235200"/>
                  <a:pt x="1463715" y="2199915"/>
                  <a:pt x="1429557" y="2177143"/>
                </a:cubicBezTo>
                <a:cubicBezTo>
                  <a:pt x="1415043" y="2167467"/>
                  <a:pt x="1398349" y="2160449"/>
                  <a:pt x="1386014" y="2148114"/>
                </a:cubicBezTo>
                <a:cubicBezTo>
                  <a:pt x="1368909" y="2131009"/>
                  <a:pt x="1359576" y="2107162"/>
                  <a:pt x="1342471" y="2090057"/>
                </a:cubicBezTo>
                <a:cubicBezTo>
                  <a:pt x="1330136" y="2077722"/>
                  <a:pt x="1312329" y="2072196"/>
                  <a:pt x="1298928" y="2061029"/>
                </a:cubicBezTo>
                <a:cubicBezTo>
                  <a:pt x="1283159" y="2047888"/>
                  <a:pt x="1271588" y="2030088"/>
                  <a:pt x="1255386" y="2017486"/>
                </a:cubicBezTo>
                <a:cubicBezTo>
                  <a:pt x="1227847" y="1996067"/>
                  <a:pt x="1197329" y="1978781"/>
                  <a:pt x="1168300" y="1959429"/>
                </a:cubicBezTo>
                <a:cubicBezTo>
                  <a:pt x="1153786" y="1949753"/>
                  <a:pt x="1137092" y="1942735"/>
                  <a:pt x="1124757" y="1930400"/>
                </a:cubicBezTo>
                <a:cubicBezTo>
                  <a:pt x="1110243" y="1915886"/>
                  <a:pt x="1096983" y="1899998"/>
                  <a:pt x="1081214" y="1886857"/>
                </a:cubicBezTo>
                <a:cubicBezTo>
                  <a:pt x="1067813" y="1875690"/>
                  <a:pt x="1050709" y="1869418"/>
                  <a:pt x="1037671" y="1857829"/>
                </a:cubicBezTo>
                <a:cubicBezTo>
                  <a:pt x="1006988" y="1830555"/>
                  <a:pt x="979614" y="1799772"/>
                  <a:pt x="950586" y="1770743"/>
                </a:cubicBezTo>
                <a:cubicBezTo>
                  <a:pt x="936072" y="1756229"/>
                  <a:pt x="924122" y="1738586"/>
                  <a:pt x="907043" y="1727200"/>
                </a:cubicBezTo>
                <a:lnTo>
                  <a:pt x="863500" y="1698171"/>
                </a:lnTo>
                <a:cubicBezTo>
                  <a:pt x="783820" y="1578655"/>
                  <a:pt x="888001" y="1715615"/>
                  <a:pt x="790928" y="1640114"/>
                </a:cubicBezTo>
                <a:cubicBezTo>
                  <a:pt x="758523" y="1614910"/>
                  <a:pt x="703843" y="1553029"/>
                  <a:pt x="703843" y="1553029"/>
                </a:cubicBezTo>
                <a:cubicBezTo>
                  <a:pt x="655821" y="1408970"/>
                  <a:pt x="736391" y="1629033"/>
                  <a:pt x="645786" y="1465943"/>
                </a:cubicBezTo>
                <a:cubicBezTo>
                  <a:pt x="630926" y="1439195"/>
                  <a:pt x="633730" y="1404317"/>
                  <a:pt x="616757" y="1378857"/>
                </a:cubicBezTo>
                <a:cubicBezTo>
                  <a:pt x="597405" y="1349828"/>
                  <a:pt x="569733" y="1324869"/>
                  <a:pt x="558700" y="1291771"/>
                </a:cubicBezTo>
                <a:cubicBezTo>
                  <a:pt x="553862" y="1277257"/>
                  <a:pt x="551028" y="1261913"/>
                  <a:pt x="544186" y="1248229"/>
                </a:cubicBezTo>
                <a:cubicBezTo>
                  <a:pt x="517158" y="1194174"/>
                  <a:pt x="511739" y="1209294"/>
                  <a:pt x="471614" y="1161143"/>
                </a:cubicBezTo>
                <a:cubicBezTo>
                  <a:pt x="411137" y="1088570"/>
                  <a:pt x="478873" y="1141792"/>
                  <a:pt x="399043" y="1088571"/>
                </a:cubicBezTo>
                <a:cubicBezTo>
                  <a:pt x="389367" y="1074057"/>
                  <a:pt x="382349" y="1057364"/>
                  <a:pt x="370014" y="1045029"/>
                </a:cubicBezTo>
                <a:cubicBezTo>
                  <a:pt x="357679" y="1032694"/>
                  <a:pt x="337368" y="1029622"/>
                  <a:pt x="326471" y="1016000"/>
                </a:cubicBezTo>
                <a:cubicBezTo>
                  <a:pt x="246351" y="915849"/>
                  <a:pt x="393199" y="1026617"/>
                  <a:pt x="268414" y="943429"/>
                </a:cubicBezTo>
                <a:lnTo>
                  <a:pt x="181328" y="84182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9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92</a:t>
            </a:fld>
            <a:endParaRPr lang="fr-FR" dirty="0"/>
          </a:p>
        </p:txBody>
      </p:sp>
      <p:pic>
        <p:nvPicPr>
          <p:cNvPr id="10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67096" y="2774101"/>
            <a:ext cx="3240000" cy="1500136"/>
          </a:xfrm>
          <a:ln>
            <a:solidFill>
              <a:schemeClr val="tx1"/>
            </a:solidFill>
          </a:ln>
        </p:spPr>
      </p:pic>
      <p:sp>
        <p:nvSpPr>
          <p:cNvPr id="9" name="Rectángulo 8"/>
          <p:cNvSpPr/>
          <p:nvPr/>
        </p:nvSpPr>
        <p:spPr>
          <a:xfrm>
            <a:off x="605989" y="1809587"/>
            <a:ext cx="972673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E. Cuenca, A. Sallaberry, F. Y. Wang, and P. Poncelet. MultiStream: A Multiresolution Streamgraph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Approach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to Explore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Hierarchical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Time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Series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IEEE Transactions on </a:t>
            </a:r>
            <a:r>
              <a:rPr lang="fr-FR" sz="2100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Visualization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and Computer </a:t>
            </a:r>
            <a:r>
              <a:rPr lang="fr-FR" sz="2100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Graphics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fr-FR" sz="21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TVCG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24(12): 3160-3173, </a:t>
            </a:r>
            <a:r>
              <a:rPr lang="fr-FR" sz="2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2018</a:t>
            </a:r>
          </a:p>
          <a:p>
            <a:pPr marL="342900" indent="-342900" algn="just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Y.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Mercadier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J.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Azé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S.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Bringay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V. Clavier, E. Cuenca, C. Paganelli, P. Poncelet, and A. Sallaberry. #AIDS Analyse Information Dangers Sexualité : caractériser les discours à propos du VIH dans les médias sociaux. 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Actes des 29es Journées Francophones d'Ingénierie des Connaissances (</a:t>
            </a:r>
            <a:r>
              <a:rPr lang="fr-FR" sz="21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IC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pages 71-86, Nancy, France, July </a:t>
            </a:r>
            <a:r>
              <a:rPr lang="fr-FR" sz="2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2018</a:t>
            </a:r>
          </a:p>
          <a:p>
            <a:pPr marL="342900" indent="-342900" algn="just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E. Cuenca, A. Sallaberry, F. Y. Wang, and P. Poncelet.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Visualizing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Hierarchical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Time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Series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a Focus+Context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Approach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In 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Poster session of the IEEE Information </a:t>
            </a:r>
            <a:r>
              <a:rPr lang="fr-FR" sz="2100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Visualization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100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Conference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fr-FR" sz="21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IEEE VIS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Phoenix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Arizona, USA, </a:t>
            </a:r>
            <a:r>
              <a:rPr lang="fr-FR" sz="21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October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2017</a:t>
            </a:r>
          </a:p>
          <a:p>
            <a:pPr marL="342900" indent="-342900" algn="just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endParaRPr lang="fr-FR" sz="2100" b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E. Cuenca, A. Sallaberry, D. Ienco, and P. Poncelet. Visual </a:t>
            </a:r>
            <a:r>
              <a:rPr lang="fr-FR" sz="2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Querying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Large </a:t>
            </a:r>
            <a:r>
              <a:rPr lang="fr-FR" sz="2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Multilayer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 Graphs. In </a:t>
            </a:r>
            <a:r>
              <a:rPr lang="fr-FR" sz="21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Proceedings</a:t>
            </a:r>
            <a:r>
              <a:rPr lang="fr-FR" sz="2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of the 30th ACM International </a:t>
            </a:r>
            <a:r>
              <a:rPr lang="fr-FR" sz="21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Conference</a:t>
            </a:r>
            <a:r>
              <a:rPr lang="fr-FR" sz="2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on </a:t>
            </a:r>
            <a:r>
              <a:rPr lang="fr-FR" sz="21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Scientific</a:t>
            </a:r>
            <a:r>
              <a:rPr lang="fr-FR" sz="2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fr-FR" sz="21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Statistical</a:t>
            </a:r>
            <a:r>
              <a:rPr lang="fr-FR" sz="2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1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Database</a:t>
            </a:r>
            <a:r>
              <a:rPr lang="fr-FR" sz="2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Management (</a:t>
            </a:r>
            <a:r>
              <a:rPr lang="fr-FR" sz="21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SSDBM</a:t>
            </a:r>
            <a:r>
              <a:rPr lang="fr-FR" sz="2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, 32:1-32:4, Bolzano-Bozen, </a:t>
            </a:r>
            <a:r>
              <a:rPr lang="fr-FR" sz="2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Italy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, July </a:t>
            </a:r>
            <a:r>
              <a:rPr lang="fr-FR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2018</a:t>
            </a:r>
          </a:p>
          <a:p>
            <a:pPr marL="342900" indent="-342900" algn="just"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E. Cuenca, A. Sallaberry, D. Ienco, and P. Poncelet. Visual </a:t>
            </a:r>
            <a:r>
              <a:rPr lang="fr-FR" sz="2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Querying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fr-FR" sz="2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Exploring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Large </a:t>
            </a:r>
            <a:r>
              <a:rPr lang="fr-FR" sz="2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Multilayer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 Graphs. In </a:t>
            </a:r>
            <a:r>
              <a:rPr lang="fr-FR" sz="2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Poster session of the IEEE Information </a:t>
            </a:r>
            <a:r>
              <a:rPr lang="fr-FR" sz="21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Visualization</a:t>
            </a:r>
            <a:r>
              <a:rPr lang="fr-FR" sz="2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1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Conference</a:t>
            </a:r>
            <a:r>
              <a:rPr lang="fr-FR" sz="2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fr-FR" sz="21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IEEE VIS</a:t>
            </a:r>
            <a:r>
              <a:rPr lang="fr-FR" sz="21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fr-FR" sz="21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Berlin, Germany, </a:t>
            </a:r>
            <a:r>
              <a:rPr lang="fr-FR" sz="2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October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fr-FR" sz="2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2018</a:t>
            </a:r>
            <a:endParaRPr lang="fr-FR" sz="21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100" dirty="0">
              <a:latin typeface="+mj-l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096" y="5678325"/>
            <a:ext cx="3240000" cy="1352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Publications</a:t>
            </a:r>
            <a:endParaRPr lang="fr-FR" sz="6000" dirty="0">
              <a:ln w="0"/>
              <a:solidFill>
                <a:schemeClr val="tx1">
                  <a:lumMod val="50000"/>
                  <a:lumOff val="50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742950" y="5200650"/>
            <a:ext cx="13364146" cy="1921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50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05840" y="7791450"/>
            <a:ext cx="329184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846320" y="7791450"/>
            <a:ext cx="4937760" cy="4381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32720" y="7791450"/>
            <a:ext cx="3291840" cy="438150"/>
          </a:xfrm>
        </p:spPr>
        <p:txBody>
          <a:bodyPr/>
          <a:lstStyle/>
          <a:p>
            <a:fld id="{09953148-E74D-48CD-8D79-622EB271E7C1}" type="slidenum">
              <a:rPr lang="fr-FR" smtClean="0"/>
              <a:t>93</a:t>
            </a:fld>
            <a:endParaRPr lang="fr-FR" dirty="0"/>
          </a:p>
        </p:txBody>
      </p:sp>
      <p:sp>
        <p:nvSpPr>
          <p:cNvPr id="9" name="Rectángulo 8"/>
          <p:cNvSpPr/>
          <p:nvPr/>
        </p:nvSpPr>
        <p:spPr>
          <a:xfrm>
            <a:off x="605990" y="2694958"/>
            <a:ext cx="47062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100" dirty="0" smtClean="0">
                <a:latin typeface="+mj-lt"/>
              </a:rPr>
              <a:t>Quelle</a:t>
            </a:r>
            <a:r>
              <a:rPr lang="en-US" sz="2100" dirty="0" smtClean="0">
                <a:latin typeface="+mj-lt"/>
              </a:rPr>
              <a:t> </a:t>
            </a:r>
            <a:r>
              <a:rPr lang="fr-FR" sz="2100" dirty="0" smtClean="0">
                <a:latin typeface="+mj-lt"/>
              </a:rPr>
              <a:t>relations il y a entre</a:t>
            </a:r>
            <a:r>
              <a:rPr lang="en-US" sz="2100" dirty="0" smtClean="0">
                <a:latin typeface="+mj-lt"/>
              </a:rPr>
              <a:t> les members de </a:t>
            </a:r>
            <a:r>
              <a:rPr lang="fr-FR" sz="2100" dirty="0" smtClean="0">
                <a:latin typeface="+mj-lt"/>
              </a:rPr>
              <a:t>sociétés</a:t>
            </a:r>
            <a:r>
              <a:rPr lang="en-US" sz="2100" dirty="0" smtClean="0">
                <a:latin typeface="+mj-lt"/>
              </a:rPr>
              <a:t> offshore ?</a:t>
            </a:r>
          </a:p>
          <a:p>
            <a:endParaRPr lang="en-US" sz="2100" dirty="0">
              <a:latin typeface="+mj-lt"/>
            </a:endParaRPr>
          </a:p>
          <a:p>
            <a:endParaRPr lang="en-US" sz="2100" dirty="0" smtClean="0">
              <a:latin typeface="+mj-lt"/>
            </a:endParaRPr>
          </a:p>
          <a:p>
            <a:endParaRPr lang="en-US" sz="21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+mj-lt"/>
            </a:endParaRPr>
          </a:p>
        </p:txBody>
      </p:sp>
      <p:sp>
        <p:nvSpPr>
          <p:cNvPr id="13" name="Título 2"/>
          <p:cNvSpPr>
            <a:spLocks noGrp="1"/>
          </p:cNvSpPr>
          <p:nvPr>
            <p:ph type="title"/>
          </p:nvPr>
        </p:nvSpPr>
        <p:spPr>
          <a:xfrm>
            <a:off x="457200" y="330200"/>
            <a:ext cx="13639800" cy="1039813"/>
          </a:xfrm>
        </p:spPr>
        <p:txBody>
          <a:bodyPr>
            <a:normAutofit/>
          </a:bodyPr>
          <a:lstStyle/>
          <a:p>
            <a:r>
              <a:rPr lang="fr-FR" sz="600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Panama </a:t>
            </a:r>
            <a:r>
              <a:rPr lang="fr-FR" sz="6000" dirty="0" err="1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papers</a:t>
            </a:r>
            <a:r>
              <a:rPr lang="fr-FR" sz="600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 – intelligence </a:t>
            </a:r>
            <a:r>
              <a:rPr lang="fr-FR" sz="6000" dirty="0" err="1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Condensed" panose="020B0502040204020203" pitchFamily="34" charset="0"/>
                <a:cs typeface="Calibri" panose="020F0502020204030204" pitchFamily="34" charset="0"/>
              </a:rPr>
              <a:t>analysis</a:t>
            </a:r>
            <a:endParaRPr lang="fr-FR" sz="6000" dirty="0">
              <a:ln w="0"/>
              <a:solidFill>
                <a:schemeClr val="tx1">
                  <a:lumMod val="50000"/>
                  <a:lumOff val="50000"/>
                </a:schemeClr>
              </a:solidFill>
              <a:latin typeface="Bahnschrift SemiBold Condensed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8" y="1686966"/>
            <a:ext cx="6180138" cy="54187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8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11369</TotalTime>
  <Words>3988</Words>
  <Application>Microsoft Office PowerPoint</Application>
  <PresentationFormat>Personalizado</PresentationFormat>
  <Paragraphs>798</Paragraphs>
  <Slides>93</Slides>
  <Notes>88</Notes>
  <HiddenSlides>0</HiddenSlides>
  <MMClips>13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93</vt:i4>
      </vt:variant>
    </vt:vector>
  </HeadingPairs>
  <TitlesOfParts>
    <vt:vector size="101" baseType="lpstr">
      <vt:lpstr>ＭＳ Ｐゴシック</vt:lpstr>
      <vt:lpstr>Arial</vt:lpstr>
      <vt:lpstr>Bahnschrift SemiBold Condensed</vt:lpstr>
      <vt:lpstr>Calibri</vt:lpstr>
      <vt:lpstr>Calibri Light</vt:lpstr>
      <vt:lpstr>Cambria Math</vt:lpstr>
      <vt:lpstr>Times</vt:lpstr>
      <vt:lpstr>Tema de Office</vt:lpstr>
      <vt:lpstr>Visualisation de données dynamiques et complexes : des séries temporelles hiérarchiques aux graphes multicouches</vt:lpstr>
      <vt:lpstr>Presentación de PowerPoint</vt:lpstr>
      <vt:lpstr>Presentación de PowerPoint</vt:lpstr>
      <vt:lpstr>Données dynamiques</vt:lpstr>
      <vt:lpstr>Données dynamiques</vt:lpstr>
      <vt:lpstr>La visualisation d’information</vt:lpstr>
      <vt:lpstr>Données dynamiques</vt:lpstr>
      <vt:lpstr>Données dynamiques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Données dynamiques   </vt:lpstr>
      <vt:lpstr>Plan</vt:lpstr>
      <vt:lpstr>Plan</vt:lpstr>
      <vt:lpstr>Séries temporelles multiples</vt:lpstr>
      <vt:lpstr>Presentación de PowerPoint</vt:lpstr>
      <vt:lpstr>Stacked graphs</vt:lpstr>
      <vt:lpstr>Stacked graphs - Streamgraphs</vt:lpstr>
      <vt:lpstr>Stacked graphs - Streamgraphs</vt:lpstr>
      <vt:lpstr>Séries temporelles multiples et longues</vt:lpstr>
      <vt:lpstr>Séries temporelles multiples et longues</vt:lpstr>
      <vt:lpstr>Séries temporelles multiples et longues</vt:lpstr>
      <vt:lpstr>Séries temporelles multiples et longues</vt:lpstr>
      <vt:lpstr>Structure hiérarchique dans les séries</vt:lpstr>
      <vt:lpstr>Structure hiérarchique dans les séries</vt:lpstr>
      <vt:lpstr>Structure hiérarchique dans les séries</vt:lpstr>
      <vt:lpstr>MULTISTREAM</vt:lpstr>
      <vt:lpstr>MULTISTREAM</vt:lpstr>
      <vt:lpstr>MULTISTREAM</vt:lpstr>
      <vt:lpstr>MULTISTREAM</vt:lpstr>
      <vt:lpstr>MULTISTREAM</vt:lpstr>
      <vt:lpstr>MULTISTREAM</vt:lpstr>
      <vt:lpstr>Comment aller de</vt:lpstr>
      <vt:lpstr>Comment aller de</vt:lpstr>
      <vt:lpstr>Presentación de PowerPoint</vt:lpstr>
      <vt:lpstr>Vue multirésolution (Focus + Contexte)</vt:lpstr>
      <vt:lpstr>Vue multirésolution (Focus + Contexte)</vt:lpstr>
      <vt:lpstr>Vue multirésolution (Focus + Contexte)</vt:lpstr>
      <vt:lpstr>Vue multirésolution (Focus + Contexte)</vt:lpstr>
      <vt:lpstr>Vue multirésolution (Focus + Contexte)</vt:lpstr>
      <vt:lpstr>Vue multirésolution (Focus + Contexte)</vt:lpstr>
      <vt:lpstr>Vue multirésolution (Focus + Contexte)</vt:lpstr>
      <vt:lpstr>Vue multirésolution (Focus + Contexte)</vt:lpstr>
      <vt:lpstr>Sélectionner un segment temporel</vt:lpstr>
      <vt:lpstr>Sélectionner un segment temporel</vt:lpstr>
      <vt:lpstr>Sélectionner un segment temporel</vt:lpstr>
      <vt:lpstr>Sélectionner un segment temporel</vt:lpstr>
      <vt:lpstr>Naviguer dans la hiérarchie</vt:lpstr>
      <vt:lpstr>Naviguer dans la hiérarchie</vt:lpstr>
      <vt:lpstr>Naviguer dans la hiérarchie</vt:lpstr>
      <vt:lpstr>Naviguer dans la hiérarchie</vt:lpstr>
      <vt:lpstr>Naviguer dans la hiérarchie</vt:lpstr>
      <vt:lpstr>Démonstration</vt:lpstr>
      <vt:lpstr>Presentación de PowerPoint</vt:lpstr>
      <vt:lpstr>Presentación de PowerPoint</vt:lpstr>
      <vt:lpstr>Plan</vt:lpstr>
      <vt:lpstr>Représentation d’un graphe</vt:lpstr>
      <vt:lpstr>Représentation d’un graphe volumineux</vt:lpstr>
      <vt:lpstr>Représentation d’un graphe volumineux</vt:lpstr>
      <vt:lpstr>Recherche d’un motif (sous-graphe)</vt:lpstr>
      <vt:lpstr>Recherche d’un motif (sous-graphe)</vt:lpstr>
      <vt:lpstr>Recherche d’un motif (sous-graphe)</vt:lpstr>
      <vt:lpstr>Presentación de PowerPoint</vt:lpstr>
      <vt:lpstr>VERTIGO</vt:lpstr>
      <vt:lpstr>Presentación de PowerPoint</vt:lpstr>
      <vt:lpstr>VERTIGO</vt:lpstr>
      <vt:lpstr>VERTIGO</vt:lpstr>
      <vt:lpstr>VERTIGO</vt:lpstr>
      <vt:lpstr>Tâches « communes » dans un processus de requêtage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Démonstration</vt:lpstr>
      <vt:lpstr>Presentación de PowerPoint</vt:lpstr>
      <vt:lpstr>Plan</vt:lpstr>
      <vt:lpstr>Conclusion</vt:lpstr>
      <vt:lpstr>Conclusion</vt:lpstr>
      <vt:lpstr>Conclusion</vt:lpstr>
      <vt:lpstr>Conclusion</vt:lpstr>
      <vt:lpstr>Publications</vt:lpstr>
      <vt:lpstr>Panama papers – intelligence analysis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Visualisation de données dynamiques et complexes : des séries temporelles hiérarchiques aux graphes multicouches</dc:title>
  <dc:creator>Erick Cuenca</dc:creator>
  <cp:lastModifiedBy>Erick Cuenca</cp:lastModifiedBy>
  <cp:revision>414</cp:revision>
  <dcterms:created xsi:type="dcterms:W3CDTF">2018-10-29T10:36:40Z</dcterms:created>
  <dcterms:modified xsi:type="dcterms:W3CDTF">2018-11-14T10:21:57Z</dcterms:modified>
</cp:coreProperties>
</file>